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
      <p:font typeface="Inter"/>
      <p:regular r:id="rId25"/>
    </p:embeddedFont>
    <p:embeddedFont>
      <p:font typeface="Inter"/>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slideLayout" Target="../slideLayouts/slideLayout12.xml"/><Relationship Id="rId11"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slideLayout" Target="../slideLayouts/slideLayout13.xml"/><Relationship Id="rId8"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20854"/>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Comparing React Native With Top Mobile Development Frameworks</a:t>
            </a:r>
            <a:endParaRPr lang="en-US" sz="4450" dirty="0"/>
          </a:p>
        </p:txBody>
      </p:sp>
      <p:sp>
        <p:nvSpPr>
          <p:cNvPr id="4" name="Text 1"/>
          <p:cNvSpPr/>
          <p:nvPr/>
        </p:nvSpPr>
        <p:spPr>
          <a:xfrm>
            <a:off x="6280190" y="3587353"/>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Mobile app development has evolved dramatically, with cross-platform frameworks becoming increasingly popular for businesses seeking efficiency without sacrificing quality. This presentation explores how React Native compares to Flutter, Xamarin, Ionic, and Swift.</a:t>
            </a:r>
            <a:endParaRPr lang="en-US" sz="1750" dirty="0"/>
          </a:p>
        </p:txBody>
      </p:sp>
      <p:sp>
        <p:nvSpPr>
          <p:cNvPr id="5" name="Text 2"/>
          <p:cNvSpPr/>
          <p:nvPr/>
        </p:nvSpPr>
        <p:spPr>
          <a:xfrm>
            <a:off x="6280190" y="5657017"/>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We'll examine key factors including programming languages, performance metrics, UI component approaches, and developer experience across these leading frameworks to help you make informed decisions for your next mobile development project.</a:t>
            </a:r>
            <a:endParaRPr lang="en-US" sz="1750" dirty="0"/>
          </a:p>
        </p:txBody>
      </p:sp>
      <p:pic>
        <p:nvPicPr>
          <p:cNvPr id="6"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08196"/>
            <a:ext cx="7175659" cy="496133"/>
          </a:xfrm>
          <a:prstGeom prst="rect">
            <a:avLst/>
          </a:prstGeom>
          <a:noFill/>
          <a:ln/>
        </p:spPr>
        <p:txBody>
          <a:bodyPr wrap="none" lIns="0" tIns="0" rIns="0" bIns="0" rtlCol="0" anchor="t"/>
          <a:lstStyle/>
          <a:p>
            <a:pPr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Framework Comparison: Key Metrics</a:t>
            </a:r>
            <a:endParaRPr lang="en-US" sz="3100" dirty="0"/>
          </a:p>
        </p:txBody>
      </p:sp>
      <p:pic>
        <p:nvPicPr>
          <p:cNvPr id="3" name="Image 0" descr="preencoded.png">    </p:cNvPr>
          <p:cNvPicPr>
            <a:picLocks noChangeAspect="1"/>
          </p:cNvPicPr>
          <p:nvPr/>
        </p:nvPicPr>
        <p:blipFill>
          <a:blip r:embed="rId1"/>
          <a:stretch>
            <a:fillRect/>
          </a:stretch>
        </p:blipFill>
        <p:spPr>
          <a:xfrm>
            <a:off x="793790" y="1621869"/>
            <a:ext cx="9129951" cy="4636294"/>
          </a:xfrm>
          <a:prstGeom prst="rect">
            <a:avLst/>
          </a:prstGeom>
        </p:spPr>
      </p:pic>
      <p:sp>
        <p:nvSpPr>
          <p:cNvPr id="4" name="Shape 1"/>
          <p:cNvSpPr/>
          <p:nvPr/>
        </p:nvSpPr>
        <p:spPr>
          <a:xfrm>
            <a:off x="2543889" y="6258163"/>
            <a:ext cx="158710" cy="158710"/>
          </a:xfrm>
          <a:prstGeom prst="roundRect">
            <a:avLst>
              <a:gd name="adj" fmla="val 11523"/>
            </a:avLst>
          </a:prstGeom>
          <a:solidFill>
            <a:srgbClr val="462006"/>
          </a:solidFill>
          <a:ln/>
        </p:spPr>
      </p:sp>
      <p:sp>
        <p:nvSpPr>
          <p:cNvPr id="5" name="Text 2"/>
          <p:cNvSpPr/>
          <p:nvPr/>
        </p:nvSpPr>
        <p:spPr>
          <a:xfrm>
            <a:off x="2763560" y="6258163"/>
            <a:ext cx="971907" cy="158710"/>
          </a:xfrm>
          <a:prstGeom prst="rect">
            <a:avLst/>
          </a:prstGeom>
          <a:noFill/>
          <a:ln/>
        </p:spPr>
        <p:txBody>
          <a:bodyPr wrap="none" lIns="0" tIns="0" rIns="0" bIns="0" rtlCol="0" anchor="t"/>
          <a:lstStyle/>
          <a:p>
            <a:pPr algn="l" indent="0" marL="0">
              <a:lnSpc>
                <a:spcPts val="1250"/>
              </a:lnSpc>
              <a:buNone/>
            </a:pPr>
            <a:r>
              <a:rPr lang="en-US" sz="1250" dirty="0">
                <a:solidFill>
                  <a:srgbClr val="000000"/>
                </a:solidFill>
                <a:latin typeface="Inter" pitchFamily="34" charset="0"/>
                <a:ea typeface="Inter" pitchFamily="34" charset="-122"/>
                <a:cs typeface="Inter" pitchFamily="34" charset="-120"/>
              </a:rPr>
              <a:t>Performance</a:t>
            </a:r>
            <a:endParaRPr lang="en-US" sz="1250" dirty="0"/>
          </a:p>
        </p:txBody>
      </p:sp>
      <p:sp>
        <p:nvSpPr>
          <p:cNvPr id="6" name="Shape 3"/>
          <p:cNvSpPr/>
          <p:nvPr/>
        </p:nvSpPr>
        <p:spPr>
          <a:xfrm>
            <a:off x="4696539" y="6258163"/>
            <a:ext cx="158710" cy="158710"/>
          </a:xfrm>
          <a:prstGeom prst="roundRect">
            <a:avLst>
              <a:gd name="adj" fmla="val 11523"/>
            </a:avLst>
          </a:prstGeom>
          <a:solidFill>
            <a:srgbClr val="7D390B"/>
          </a:solidFill>
          <a:ln/>
        </p:spPr>
      </p:sp>
      <p:sp>
        <p:nvSpPr>
          <p:cNvPr id="7" name="Text 4"/>
          <p:cNvSpPr/>
          <p:nvPr/>
        </p:nvSpPr>
        <p:spPr>
          <a:xfrm>
            <a:off x="4916210" y="6258163"/>
            <a:ext cx="1104543" cy="158710"/>
          </a:xfrm>
          <a:prstGeom prst="rect">
            <a:avLst/>
          </a:prstGeom>
          <a:noFill/>
          <a:ln/>
        </p:spPr>
        <p:txBody>
          <a:bodyPr wrap="none" lIns="0" tIns="0" rIns="0" bIns="0" rtlCol="0" anchor="t"/>
          <a:lstStyle/>
          <a:p>
            <a:pPr algn="l" indent="0" marL="0">
              <a:lnSpc>
                <a:spcPts val="1250"/>
              </a:lnSpc>
              <a:buNone/>
            </a:pPr>
            <a:r>
              <a:rPr lang="en-US" sz="1250" dirty="0">
                <a:solidFill>
                  <a:srgbClr val="000000"/>
                </a:solidFill>
                <a:latin typeface="Inter" pitchFamily="34" charset="0"/>
                <a:ea typeface="Inter" pitchFamily="34" charset="-122"/>
                <a:cs typeface="Inter" pitchFamily="34" charset="-120"/>
              </a:rPr>
              <a:t>UI Authenticity</a:t>
            </a:r>
            <a:endParaRPr lang="en-US" sz="1250" dirty="0"/>
          </a:p>
        </p:txBody>
      </p:sp>
      <p:sp>
        <p:nvSpPr>
          <p:cNvPr id="8" name="Shape 5"/>
          <p:cNvSpPr/>
          <p:nvPr/>
        </p:nvSpPr>
        <p:spPr>
          <a:xfrm>
            <a:off x="6981944" y="6258163"/>
            <a:ext cx="158710" cy="158710"/>
          </a:xfrm>
          <a:prstGeom prst="roundRect">
            <a:avLst>
              <a:gd name="adj" fmla="val 11523"/>
            </a:avLst>
          </a:prstGeom>
          <a:solidFill>
            <a:srgbClr val="B45210"/>
          </a:solidFill>
          <a:ln/>
        </p:spPr>
      </p:sp>
      <p:sp>
        <p:nvSpPr>
          <p:cNvPr id="9" name="Text 6"/>
          <p:cNvSpPr/>
          <p:nvPr/>
        </p:nvSpPr>
        <p:spPr>
          <a:xfrm>
            <a:off x="7201614" y="6258163"/>
            <a:ext cx="819150" cy="158710"/>
          </a:xfrm>
          <a:prstGeom prst="rect">
            <a:avLst/>
          </a:prstGeom>
          <a:noFill/>
          <a:ln/>
        </p:spPr>
        <p:txBody>
          <a:bodyPr wrap="none" lIns="0" tIns="0" rIns="0" bIns="0" rtlCol="0" anchor="t"/>
          <a:lstStyle/>
          <a:p>
            <a:pPr algn="l" indent="0" marL="0">
              <a:lnSpc>
                <a:spcPts val="1250"/>
              </a:lnSpc>
              <a:buNone/>
            </a:pPr>
            <a:r>
              <a:rPr lang="en-US" sz="1250" dirty="0">
                <a:solidFill>
                  <a:srgbClr val="000000"/>
                </a:solidFill>
                <a:latin typeface="Inter" pitchFamily="34" charset="0"/>
                <a:ea typeface="Inter" pitchFamily="34" charset="-122"/>
                <a:cs typeface="Inter" pitchFamily="34" charset="-120"/>
              </a:rPr>
              <a:t>Dev Speed</a:t>
            </a:r>
            <a:endParaRPr lang="en-US" sz="1250" dirty="0"/>
          </a:p>
        </p:txBody>
      </p:sp>
      <p:sp>
        <p:nvSpPr>
          <p:cNvPr id="10" name="Text 7"/>
          <p:cNvSpPr/>
          <p:nvPr/>
        </p:nvSpPr>
        <p:spPr>
          <a:xfrm>
            <a:off x="793790" y="6913126"/>
            <a:ext cx="13042821" cy="508159"/>
          </a:xfrm>
          <a:prstGeom prst="rect">
            <a:avLst/>
          </a:prstGeom>
          <a:noFill/>
          <a:ln/>
        </p:spPr>
        <p:txBody>
          <a:bodyPr wrap="square" lIns="0" tIns="0" rIns="0" bIns="0" rtlCol="0" anchor="t"/>
          <a:lstStyle/>
          <a:p>
            <a:pPr indent="0" marL="0">
              <a:lnSpc>
                <a:spcPts val="2000"/>
              </a:lnSpc>
              <a:buNone/>
            </a:pPr>
            <a:r>
              <a:rPr lang="en-US" sz="1250" dirty="0">
                <a:solidFill>
                  <a:srgbClr val="000000"/>
                </a:solidFill>
                <a:latin typeface="Inter" pitchFamily="34" charset="0"/>
                <a:ea typeface="Inter" pitchFamily="34" charset="-122"/>
                <a:cs typeface="Inter" pitchFamily="34" charset="-120"/>
              </a:rPr>
              <a:t>This comparison illustrates the trade-offs between development frameworks. While native development with Swift/Kotlin delivers superior performance and authenticity, it comes at the cost of development speed. React Native strikes a balanced approach across all metrics, making it suitable for most business applications.</a:t>
            </a:r>
            <a:endParaRPr lang="en-US" sz="1250" dirty="0"/>
          </a:p>
        </p:txBody>
      </p:sp>
      <p:pic>
        <p:nvPicPr>
          <p:cNvPr id="11"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26507"/>
            <a:ext cx="6053614" cy="460772"/>
          </a:xfrm>
          <a:prstGeom prst="rect">
            <a:avLst/>
          </a:prstGeom>
          <a:noFill/>
          <a:ln/>
        </p:spPr>
        <p:txBody>
          <a:bodyPr wrap="none" lIns="0" tIns="0" rIns="0" bIns="0" rtlCol="0" anchor="t"/>
          <a:lstStyle/>
          <a:p>
            <a:pPr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When to Choose Each Framework</a:t>
            </a:r>
            <a:endParaRPr lang="en-US" sz="2900" dirty="0"/>
          </a:p>
        </p:txBody>
      </p:sp>
      <p:pic>
        <p:nvPicPr>
          <p:cNvPr id="3" name="Image 0" descr="preencoded.png">    </p:cNvPr>
          <p:cNvPicPr>
            <a:picLocks noChangeAspect="1"/>
          </p:cNvPicPr>
          <p:nvPr/>
        </p:nvPicPr>
        <p:blipFill>
          <a:blip r:embed="rId1"/>
          <a:stretch>
            <a:fillRect/>
          </a:stretch>
        </p:blipFill>
        <p:spPr>
          <a:xfrm>
            <a:off x="801410" y="1479709"/>
            <a:ext cx="3168491" cy="3168491"/>
          </a:xfrm>
          <a:prstGeom prst="rect">
            <a:avLst/>
          </a:prstGeom>
        </p:spPr>
      </p:pic>
      <p:pic>
        <p:nvPicPr>
          <p:cNvPr id="4" name="Image 1" descr="preencoded.png">    </p:cNvPr>
          <p:cNvPicPr>
            <a:picLocks noChangeAspect="1"/>
          </p:cNvPicPr>
          <p:nvPr/>
        </p:nvPicPr>
        <p:blipFill>
          <a:blip r:embed="rId2"/>
          <a:stretch>
            <a:fillRect/>
          </a:stretch>
        </p:blipFill>
        <p:spPr>
          <a:xfrm>
            <a:off x="4087773" y="1479709"/>
            <a:ext cx="3168491" cy="3168491"/>
          </a:xfrm>
          <a:prstGeom prst="rect">
            <a:avLst/>
          </a:prstGeom>
        </p:spPr>
      </p:pic>
      <p:pic>
        <p:nvPicPr>
          <p:cNvPr id="5" name="Image 2" descr="preencoded.png">    </p:cNvPr>
          <p:cNvPicPr>
            <a:picLocks noChangeAspect="1"/>
          </p:cNvPicPr>
          <p:nvPr/>
        </p:nvPicPr>
        <p:blipFill>
          <a:blip r:embed="rId3"/>
          <a:stretch>
            <a:fillRect/>
          </a:stretch>
        </p:blipFill>
        <p:spPr>
          <a:xfrm>
            <a:off x="7374136" y="1479709"/>
            <a:ext cx="3168491" cy="3168491"/>
          </a:xfrm>
          <a:prstGeom prst="rect">
            <a:avLst/>
          </a:prstGeom>
        </p:spPr>
      </p:pic>
      <p:pic>
        <p:nvPicPr>
          <p:cNvPr id="6" name="Image 3" descr="preencoded.png">    </p:cNvPr>
          <p:cNvPicPr>
            <a:picLocks noChangeAspect="1"/>
          </p:cNvPicPr>
          <p:nvPr/>
        </p:nvPicPr>
        <p:blipFill>
          <a:blip r:embed="rId4"/>
          <a:stretch>
            <a:fillRect/>
          </a:stretch>
        </p:blipFill>
        <p:spPr>
          <a:xfrm>
            <a:off x="10660499" y="1479709"/>
            <a:ext cx="3168491" cy="3168491"/>
          </a:xfrm>
          <a:prstGeom prst="rect">
            <a:avLst/>
          </a:prstGeom>
        </p:spPr>
      </p:pic>
      <p:pic>
        <p:nvPicPr>
          <p:cNvPr id="7" name="Image 4" descr="preencoded.png">    </p:cNvPr>
          <p:cNvPicPr>
            <a:picLocks noChangeAspect="1"/>
          </p:cNvPicPr>
          <p:nvPr/>
        </p:nvPicPr>
        <p:blipFill>
          <a:blip r:embed="rId5"/>
          <a:stretch>
            <a:fillRect/>
          </a:stretch>
        </p:blipFill>
        <p:spPr>
          <a:xfrm>
            <a:off x="793790" y="4911685"/>
            <a:ext cx="3260646" cy="589717"/>
          </a:xfrm>
          <a:prstGeom prst="rect">
            <a:avLst/>
          </a:prstGeom>
        </p:spPr>
      </p:pic>
      <p:sp>
        <p:nvSpPr>
          <p:cNvPr id="8" name="Text 1"/>
          <p:cNvSpPr/>
          <p:nvPr/>
        </p:nvSpPr>
        <p:spPr>
          <a:xfrm>
            <a:off x="941189" y="5722501"/>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React Native</a:t>
            </a:r>
            <a:endParaRPr lang="en-US" sz="1450" dirty="0"/>
          </a:p>
        </p:txBody>
      </p:sp>
      <p:sp>
        <p:nvSpPr>
          <p:cNvPr id="9" name="Text 2"/>
          <p:cNvSpPr/>
          <p:nvPr/>
        </p:nvSpPr>
        <p:spPr>
          <a:xfrm>
            <a:off x="941189" y="6041231"/>
            <a:ext cx="2965847" cy="1414463"/>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Best for cross-platform projects requiring native feel without extreme performance demands. Ideal for business applications, social networks, and content-focused apps when development speed is important.</a:t>
            </a:r>
            <a:endParaRPr lang="en-US" sz="1150" dirty="0"/>
          </a:p>
        </p:txBody>
      </p:sp>
      <p:pic>
        <p:nvPicPr>
          <p:cNvPr id="10" name="Image 5" descr="preencoded.png">    </p:cNvPr>
          <p:cNvPicPr>
            <a:picLocks noChangeAspect="1"/>
          </p:cNvPicPr>
          <p:nvPr/>
        </p:nvPicPr>
        <p:blipFill>
          <a:blip r:embed="rId6"/>
          <a:stretch>
            <a:fillRect/>
          </a:stretch>
        </p:blipFill>
        <p:spPr>
          <a:xfrm>
            <a:off x="4054435" y="4911685"/>
            <a:ext cx="3260765" cy="589717"/>
          </a:xfrm>
          <a:prstGeom prst="rect">
            <a:avLst/>
          </a:prstGeom>
        </p:spPr>
      </p:pic>
      <p:sp>
        <p:nvSpPr>
          <p:cNvPr id="11" name="Text 3"/>
          <p:cNvSpPr/>
          <p:nvPr/>
        </p:nvSpPr>
        <p:spPr>
          <a:xfrm>
            <a:off x="4201835" y="5722501"/>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Flutter</a:t>
            </a:r>
            <a:endParaRPr lang="en-US" sz="1450" dirty="0"/>
          </a:p>
        </p:txBody>
      </p:sp>
      <p:sp>
        <p:nvSpPr>
          <p:cNvPr id="12" name="Text 4"/>
          <p:cNvSpPr/>
          <p:nvPr/>
        </p:nvSpPr>
        <p:spPr>
          <a:xfrm>
            <a:off x="4201835" y="6041231"/>
            <a:ext cx="2965966" cy="942975"/>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Optimal for visually rich applications with custom UIs and heavy animations. Perfect when performance matters more than platform-specific UI conventions.</a:t>
            </a:r>
            <a:endParaRPr lang="en-US" sz="1150" dirty="0"/>
          </a:p>
        </p:txBody>
      </p:sp>
      <p:pic>
        <p:nvPicPr>
          <p:cNvPr id="13" name="Image 6" descr="preencoded.png">    </p:cNvPr>
          <p:cNvPicPr>
            <a:picLocks noChangeAspect="1"/>
          </p:cNvPicPr>
          <p:nvPr/>
        </p:nvPicPr>
        <p:blipFill>
          <a:blip r:embed="rId7"/>
          <a:stretch>
            <a:fillRect/>
          </a:stretch>
        </p:blipFill>
        <p:spPr>
          <a:xfrm>
            <a:off x="7315200" y="4911685"/>
            <a:ext cx="3260646" cy="589717"/>
          </a:xfrm>
          <a:prstGeom prst="rect">
            <a:avLst/>
          </a:prstGeom>
        </p:spPr>
      </p:pic>
      <p:sp>
        <p:nvSpPr>
          <p:cNvPr id="14" name="Text 5"/>
          <p:cNvSpPr/>
          <p:nvPr/>
        </p:nvSpPr>
        <p:spPr>
          <a:xfrm>
            <a:off x="7462599" y="5722501"/>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Xamarin</a:t>
            </a:r>
            <a:endParaRPr lang="en-US" sz="1450" dirty="0"/>
          </a:p>
        </p:txBody>
      </p:sp>
      <p:sp>
        <p:nvSpPr>
          <p:cNvPr id="15" name="Text 6"/>
          <p:cNvSpPr/>
          <p:nvPr/>
        </p:nvSpPr>
        <p:spPr>
          <a:xfrm>
            <a:off x="7462599" y="6041231"/>
            <a:ext cx="2965847" cy="1178719"/>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Well-suited for enterprise applications within Microsoft ecosystems. Excellent when C# expertise is available and deep integration with Windows environments is needed.</a:t>
            </a:r>
            <a:endParaRPr lang="en-US" sz="1150" dirty="0"/>
          </a:p>
        </p:txBody>
      </p:sp>
      <p:pic>
        <p:nvPicPr>
          <p:cNvPr id="16" name="Image 7" descr="preencoded.png">    </p:cNvPr>
          <p:cNvPicPr>
            <a:picLocks noChangeAspect="1"/>
          </p:cNvPicPr>
          <p:nvPr/>
        </p:nvPicPr>
        <p:blipFill>
          <a:blip r:embed="rId8"/>
          <a:stretch>
            <a:fillRect/>
          </a:stretch>
        </p:blipFill>
        <p:spPr>
          <a:xfrm>
            <a:off x="10575846" y="4911685"/>
            <a:ext cx="3260765" cy="589717"/>
          </a:xfrm>
          <a:prstGeom prst="rect">
            <a:avLst/>
          </a:prstGeom>
        </p:spPr>
      </p:pic>
      <p:sp>
        <p:nvSpPr>
          <p:cNvPr id="17" name="Text 7"/>
          <p:cNvSpPr/>
          <p:nvPr/>
        </p:nvSpPr>
        <p:spPr>
          <a:xfrm>
            <a:off x="10723245" y="5722501"/>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Swift/Native</a:t>
            </a:r>
            <a:endParaRPr lang="en-US" sz="1450" dirty="0"/>
          </a:p>
        </p:txBody>
      </p:sp>
      <p:sp>
        <p:nvSpPr>
          <p:cNvPr id="18" name="Text 8"/>
          <p:cNvSpPr/>
          <p:nvPr/>
        </p:nvSpPr>
        <p:spPr>
          <a:xfrm>
            <a:off x="10723245" y="6041231"/>
            <a:ext cx="2965966" cy="1178719"/>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The right choice when maximum performance and platform-specific features are critical, or when developing exclusively for iOS with no Android requirement.</a:t>
            </a:r>
            <a:endParaRPr lang="en-US" sz="1150" dirty="0"/>
          </a:p>
        </p:txBody>
      </p:sp>
      <p:pic>
        <p:nvPicPr>
          <p:cNvPr id="19"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871299"/>
            <a:ext cx="3969425" cy="496133"/>
          </a:xfrm>
          <a:prstGeom prst="rect">
            <a:avLst/>
          </a:prstGeom>
          <a:noFill/>
          <a:ln/>
        </p:spPr>
        <p:txBody>
          <a:bodyPr wrap="none" lIns="0" tIns="0" rIns="0" bIns="0" rtlCol="0" anchor="t"/>
          <a:lstStyle/>
          <a:p>
            <a:pPr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Key Takeaways</a:t>
            </a:r>
            <a:endParaRPr lang="en-US" sz="3100" dirty="0"/>
          </a:p>
        </p:txBody>
      </p:sp>
      <p:pic>
        <p:nvPicPr>
          <p:cNvPr id="3" name="Image 0" descr="preencoded.png">    </p:cNvPr>
          <p:cNvPicPr>
            <a:picLocks noChangeAspect="1"/>
          </p:cNvPicPr>
          <p:nvPr/>
        </p:nvPicPr>
        <p:blipFill>
          <a:blip r:embed="rId1"/>
          <a:stretch>
            <a:fillRect/>
          </a:stretch>
        </p:blipFill>
        <p:spPr>
          <a:xfrm>
            <a:off x="3408759" y="1684973"/>
            <a:ext cx="1291233" cy="914757"/>
          </a:xfrm>
          <a:prstGeom prst="rect">
            <a:avLst/>
          </a:prstGeom>
        </p:spPr>
      </p:pic>
      <p:sp>
        <p:nvSpPr>
          <p:cNvPr id="4" name="Text 1"/>
          <p:cNvSpPr/>
          <p:nvPr/>
        </p:nvSpPr>
        <p:spPr>
          <a:xfrm>
            <a:off x="3942636" y="2116098"/>
            <a:ext cx="223242" cy="279083"/>
          </a:xfrm>
          <a:prstGeom prst="rect">
            <a:avLst/>
          </a:prstGeom>
          <a:noFill/>
          <a:ln/>
        </p:spPr>
        <p:txBody>
          <a:bodyPr wrap="none" lIns="0" tIns="0" rIns="0" bIns="0" rtlCol="0" anchor="t"/>
          <a:lstStyle/>
          <a:p>
            <a:pPr algn="ctr" indent="0" marL="0">
              <a:lnSpc>
                <a:spcPts val="2800"/>
              </a:lnSpc>
              <a:buNone/>
            </a:pPr>
            <a:r>
              <a:rPr lang="en-US" sz="1750" b="1" dirty="0">
                <a:solidFill>
                  <a:srgbClr val="000000"/>
                </a:solidFill>
                <a:latin typeface="Inter Bold" pitchFamily="34" charset="0"/>
                <a:ea typeface="Inter Bold" pitchFamily="34" charset="-122"/>
                <a:cs typeface="Inter Bold" pitchFamily="34" charset="-120"/>
              </a:rPr>
              <a:t>1</a:t>
            </a:r>
            <a:endParaRPr lang="en-US" sz="1750" dirty="0"/>
          </a:p>
        </p:txBody>
      </p:sp>
      <p:sp>
        <p:nvSpPr>
          <p:cNvPr id="5" name="Text 2"/>
          <p:cNvSpPr/>
          <p:nvPr/>
        </p:nvSpPr>
        <p:spPr>
          <a:xfrm>
            <a:off x="4858703" y="1843683"/>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Balance</a:t>
            </a:r>
            <a:endParaRPr lang="en-US" sz="1550" dirty="0"/>
          </a:p>
        </p:txBody>
      </p:sp>
      <p:sp>
        <p:nvSpPr>
          <p:cNvPr id="6" name="Text 3"/>
          <p:cNvSpPr/>
          <p:nvPr/>
        </p:nvSpPr>
        <p:spPr>
          <a:xfrm>
            <a:off x="4858703" y="2186940"/>
            <a:ext cx="7249716"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React Native offers the best balance of development speed, performance, and native experience</a:t>
            </a:r>
            <a:endParaRPr lang="en-US" sz="1250" dirty="0"/>
          </a:p>
        </p:txBody>
      </p:sp>
      <p:sp>
        <p:nvSpPr>
          <p:cNvPr id="7" name="Shape 4"/>
          <p:cNvSpPr/>
          <p:nvPr/>
        </p:nvSpPr>
        <p:spPr>
          <a:xfrm>
            <a:off x="4739640" y="2609969"/>
            <a:ext cx="9057323" cy="11430"/>
          </a:xfrm>
          <a:prstGeom prst="roundRect">
            <a:avLst>
              <a:gd name="adj" fmla="val 583442"/>
            </a:avLst>
          </a:prstGeom>
          <a:solidFill>
            <a:srgbClr val="E1C7B6"/>
          </a:solidFill>
          <a:ln/>
        </p:spPr>
      </p:sp>
      <p:pic>
        <p:nvPicPr>
          <p:cNvPr id="8" name="Image 1" descr="preencoded.png">    </p:cNvPr>
          <p:cNvPicPr>
            <a:picLocks noChangeAspect="1"/>
          </p:cNvPicPr>
          <p:nvPr/>
        </p:nvPicPr>
        <p:blipFill>
          <a:blip r:embed="rId2"/>
          <a:stretch>
            <a:fillRect/>
          </a:stretch>
        </p:blipFill>
        <p:spPr>
          <a:xfrm>
            <a:off x="2763203" y="2639378"/>
            <a:ext cx="2582466" cy="914757"/>
          </a:xfrm>
          <a:prstGeom prst="rect">
            <a:avLst/>
          </a:prstGeom>
        </p:spPr>
      </p:pic>
      <p:sp>
        <p:nvSpPr>
          <p:cNvPr id="9" name="Text 5"/>
          <p:cNvSpPr/>
          <p:nvPr/>
        </p:nvSpPr>
        <p:spPr>
          <a:xfrm>
            <a:off x="3942755" y="2957155"/>
            <a:ext cx="223242" cy="279083"/>
          </a:xfrm>
          <a:prstGeom prst="rect">
            <a:avLst/>
          </a:prstGeom>
          <a:noFill/>
          <a:ln/>
        </p:spPr>
        <p:txBody>
          <a:bodyPr wrap="none" lIns="0" tIns="0" rIns="0" bIns="0" rtlCol="0" anchor="t"/>
          <a:lstStyle/>
          <a:p>
            <a:pPr algn="ctr" indent="0" marL="0">
              <a:lnSpc>
                <a:spcPts val="2800"/>
              </a:lnSpc>
              <a:buNone/>
            </a:pPr>
            <a:r>
              <a:rPr lang="en-US" sz="1750" b="1" dirty="0">
                <a:solidFill>
                  <a:srgbClr val="000000"/>
                </a:solidFill>
                <a:latin typeface="Inter Bold" pitchFamily="34" charset="0"/>
                <a:ea typeface="Inter Bold" pitchFamily="34" charset="-122"/>
                <a:cs typeface="Inter Bold" pitchFamily="34" charset="-120"/>
              </a:rPr>
              <a:t>2</a:t>
            </a:r>
            <a:endParaRPr lang="en-US" sz="1750" dirty="0"/>
          </a:p>
        </p:txBody>
      </p:sp>
      <p:sp>
        <p:nvSpPr>
          <p:cNvPr id="10" name="Text 6"/>
          <p:cNvSpPr/>
          <p:nvPr/>
        </p:nvSpPr>
        <p:spPr>
          <a:xfrm>
            <a:off x="5504378" y="2798088"/>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Ecosystem</a:t>
            </a:r>
            <a:endParaRPr lang="en-US" sz="1550" dirty="0"/>
          </a:p>
        </p:txBody>
      </p:sp>
      <p:sp>
        <p:nvSpPr>
          <p:cNvPr id="11" name="Text 7"/>
          <p:cNvSpPr/>
          <p:nvPr/>
        </p:nvSpPr>
        <p:spPr>
          <a:xfrm>
            <a:off x="5504378" y="3141345"/>
            <a:ext cx="6524030"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Strong community support and rich library ecosystem enhance development efficiency</a:t>
            </a:r>
            <a:endParaRPr lang="en-US" sz="1250" dirty="0"/>
          </a:p>
        </p:txBody>
      </p:sp>
      <p:sp>
        <p:nvSpPr>
          <p:cNvPr id="12" name="Shape 8"/>
          <p:cNvSpPr/>
          <p:nvPr/>
        </p:nvSpPr>
        <p:spPr>
          <a:xfrm>
            <a:off x="5385316" y="3564374"/>
            <a:ext cx="8411647" cy="11430"/>
          </a:xfrm>
          <a:prstGeom prst="roundRect">
            <a:avLst>
              <a:gd name="adj" fmla="val 583442"/>
            </a:avLst>
          </a:prstGeom>
          <a:solidFill>
            <a:srgbClr val="E1C7B6"/>
          </a:solidFill>
          <a:ln/>
        </p:spPr>
      </p:sp>
      <p:pic>
        <p:nvPicPr>
          <p:cNvPr id="13" name="Image 2" descr="preencoded.png">    </p:cNvPr>
          <p:cNvPicPr>
            <a:picLocks noChangeAspect="1"/>
          </p:cNvPicPr>
          <p:nvPr/>
        </p:nvPicPr>
        <p:blipFill>
          <a:blip r:embed="rId3"/>
          <a:stretch>
            <a:fillRect/>
          </a:stretch>
        </p:blipFill>
        <p:spPr>
          <a:xfrm>
            <a:off x="2117527" y="3593783"/>
            <a:ext cx="3873698" cy="914757"/>
          </a:xfrm>
          <a:prstGeom prst="rect">
            <a:avLst/>
          </a:prstGeom>
        </p:spPr>
      </p:pic>
      <p:sp>
        <p:nvSpPr>
          <p:cNvPr id="14" name="Text 9"/>
          <p:cNvSpPr/>
          <p:nvPr/>
        </p:nvSpPr>
        <p:spPr>
          <a:xfrm>
            <a:off x="3942636" y="3911560"/>
            <a:ext cx="223242" cy="279083"/>
          </a:xfrm>
          <a:prstGeom prst="rect">
            <a:avLst/>
          </a:prstGeom>
          <a:noFill/>
          <a:ln/>
        </p:spPr>
        <p:txBody>
          <a:bodyPr wrap="none" lIns="0" tIns="0" rIns="0" bIns="0" rtlCol="0" anchor="t"/>
          <a:lstStyle/>
          <a:p>
            <a:pPr algn="ctr" indent="0" marL="0">
              <a:lnSpc>
                <a:spcPts val="2800"/>
              </a:lnSpc>
              <a:buNone/>
            </a:pPr>
            <a:r>
              <a:rPr lang="en-US" sz="1750" b="1" dirty="0">
                <a:solidFill>
                  <a:srgbClr val="000000"/>
                </a:solidFill>
                <a:latin typeface="Inter Bold" pitchFamily="34" charset="0"/>
                <a:ea typeface="Inter Bold" pitchFamily="34" charset="-122"/>
                <a:cs typeface="Inter Bold" pitchFamily="34" charset="-120"/>
              </a:rPr>
              <a:t>3</a:t>
            </a:r>
            <a:endParaRPr lang="en-US" sz="1750" dirty="0"/>
          </a:p>
        </p:txBody>
      </p:sp>
      <p:sp>
        <p:nvSpPr>
          <p:cNvPr id="15" name="Text 10"/>
          <p:cNvSpPr/>
          <p:nvPr/>
        </p:nvSpPr>
        <p:spPr>
          <a:xfrm>
            <a:off x="6149935" y="3752493"/>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Efficiency</a:t>
            </a:r>
            <a:endParaRPr lang="en-US" sz="1550" dirty="0"/>
          </a:p>
        </p:txBody>
      </p:sp>
      <p:sp>
        <p:nvSpPr>
          <p:cNvPr id="16" name="Text 11"/>
          <p:cNvSpPr/>
          <p:nvPr/>
        </p:nvSpPr>
        <p:spPr>
          <a:xfrm>
            <a:off x="6149935" y="4095750"/>
            <a:ext cx="6339840"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Single codebase for multiple platforms reduces development and maintenance costs</a:t>
            </a:r>
            <a:endParaRPr lang="en-US" sz="1250" dirty="0"/>
          </a:p>
        </p:txBody>
      </p:sp>
      <p:sp>
        <p:nvSpPr>
          <p:cNvPr id="17" name="Shape 12"/>
          <p:cNvSpPr/>
          <p:nvPr/>
        </p:nvSpPr>
        <p:spPr>
          <a:xfrm>
            <a:off x="6030873" y="4518779"/>
            <a:ext cx="7766090" cy="11430"/>
          </a:xfrm>
          <a:prstGeom prst="roundRect">
            <a:avLst>
              <a:gd name="adj" fmla="val 583442"/>
            </a:avLst>
          </a:prstGeom>
          <a:solidFill>
            <a:srgbClr val="E1C7B6"/>
          </a:solidFill>
          <a:ln/>
        </p:spPr>
      </p:sp>
      <p:pic>
        <p:nvPicPr>
          <p:cNvPr id="18" name="Image 3" descr="preencoded.png">    </p:cNvPr>
          <p:cNvPicPr>
            <a:picLocks noChangeAspect="1"/>
          </p:cNvPicPr>
          <p:nvPr/>
        </p:nvPicPr>
        <p:blipFill>
          <a:blip r:embed="rId4"/>
          <a:stretch>
            <a:fillRect/>
          </a:stretch>
        </p:blipFill>
        <p:spPr>
          <a:xfrm>
            <a:off x="1471970" y="4548187"/>
            <a:ext cx="5164931" cy="914757"/>
          </a:xfrm>
          <a:prstGeom prst="rect">
            <a:avLst/>
          </a:prstGeom>
        </p:spPr>
      </p:pic>
      <p:sp>
        <p:nvSpPr>
          <p:cNvPr id="19" name="Text 13"/>
          <p:cNvSpPr/>
          <p:nvPr/>
        </p:nvSpPr>
        <p:spPr>
          <a:xfrm>
            <a:off x="3942755" y="4865965"/>
            <a:ext cx="223242" cy="279083"/>
          </a:xfrm>
          <a:prstGeom prst="rect">
            <a:avLst/>
          </a:prstGeom>
          <a:noFill/>
          <a:ln/>
        </p:spPr>
        <p:txBody>
          <a:bodyPr wrap="none" lIns="0" tIns="0" rIns="0" bIns="0" rtlCol="0" anchor="t"/>
          <a:lstStyle/>
          <a:p>
            <a:pPr algn="ctr" indent="0" marL="0">
              <a:lnSpc>
                <a:spcPts val="2800"/>
              </a:lnSpc>
              <a:buNone/>
            </a:pPr>
            <a:r>
              <a:rPr lang="en-US" sz="1750" b="1" dirty="0">
                <a:solidFill>
                  <a:srgbClr val="000000"/>
                </a:solidFill>
                <a:latin typeface="Inter Bold" pitchFamily="34" charset="0"/>
                <a:ea typeface="Inter Bold" pitchFamily="34" charset="-122"/>
                <a:cs typeface="Inter Bold" pitchFamily="34" charset="-120"/>
              </a:rPr>
              <a:t>4</a:t>
            </a:r>
            <a:endParaRPr lang="en-US" sz="1750" dirty="0"/>
          </a:p>
        </p:txBody>
      </p:sp>
      <p:sp>
        <p:nvSpPr>
          <p:cNvPr id="20" name="Text 14"/>
          <p:cNvSpPr/>
          <p:nvPr/>
        </p:nvSpPr>
        <p:spPr>
          <a:xfrm>
            <a:off x="6795611" y="4706898"/>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Accessibility</a:t>
            </a:r>
            <a:endParaRPr lang="en-US" sz="1550" dirty="0"/>
          </a:p>
        </p:txBody>
      </p:sp>
      <p:sp>
        <p:nvSpPr>
          <p:cNvPr id="21" name="Text 15"/>
          <p:cNvSpPr/>
          <p:nvPr/>
        </p:nvSpPr>
        <p:spPr>
          <a:xfrm>
            <a:off x="6795611" y="5050155"/>
            <a:ext cx="5325189"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JavaScript foundation makes it accessible to a wide pool of developers</a:t>
            </a:r>
            <a:endParaRPr lang="en-US" sz="1250" dirty="0"/>
          </a:p>
        </p:txBody>
      </p:sp>
      <p:sp>
        <p:nvSpPr>
          <p:cNvPr id="22" name="Shape 16"/>
          <p:cNvSpPr/>
          <p:nvPr/>
        </p:nvSpPr>
        <p:spPr>
          <a:xfrm>
            <a:off x="6676549" y="5473184"/>
            <a:ext cx="7120414" cy="11430"/>
          </a:xfrm>
          <a:prstGeom prst="roundRect">
            <a:avLst>
              <a:gd name="adj" fmla="val 583442"/>
            </a:avLst>
          </a:prstGeom>
          <a:solidFill>
            <a:srgbClr val="E1C7B6"/>
          </a:solidFill>
          <a:ln/>
        </p:spPr>
      </p:sp>
      <p:pic>
        <p:nvPicPr>
          <p:cNvPr id="23" name="Image 4" descr="preencoded.png">    </p:cNvPr>
          <p:cNvPicPr>
            <a:picLocks noChangeAspect="1"/>
          </p:cNvPicPr>
          <p:nvPr/>
        </p:nvPicPr>
        <p:blipFill>
          <a:blip r:embed="rId5"/>
          <a:stretch>
            <a:fillRect/>
          </a:stretch>
        </p:blipFill>
        <p:spPr>
          <a:xfrm>
            <a:off x="826294" y="5502593"/>
            <a:ext cx="6456164" cy="914757"/>
          </a:xfrm>
          <a:prstGeom prst="rect">
            <a:avLst/>
          </a:prstGeom>
        </p:spPr>
      </p:pic>
      <p:sp>
        <p:nvSpPr>
          <p:cNvPr id="24" name="Text 17"/>
          <p:cNvSpPr/>
          <p:nvPr/>
        </p:nvSpPr>
        <p:spPr>
          <a:xfrm>
            <a:off x="3942755" y="5820370"/>
            <a:ext cx="223242" cy="279083"/>
          </a:xfrm>
          <a:prstGeom prst="rect">
            <a:avLst/>
          </a:prstGeom>
          <a:noFill/>
          <a:ln/>
        </p:spPr>
        <p:txBody>
          <a:bodyPr wrap="none" lIns="0" tIns="0" rIns="0" bIns="0" rtlCol="0" anchor="t"/>
          <a:lstStyle/>
          <a:p>
            <a:pPr algn="ctr" indent="0" marL="0">
              <a:lnSpc>
                <a:spcPts val="2800"/>
              </a:lnSpc>
              <a:buNone/>
            </a:pPr>
            <a:r>
              <a:rPr lang="en-US" sz="1750" b="1" dirty="0">
                <a:solidFill>
                  <a:srgbClr val="000000"/>
                </a:solidFill>
                <a:latin typeface="Inter Bold" pitchFamily="34" charset="0"/>
                <a:ea typeface="Inter Bold" pitchFamily="34" charset="-122"/>
                <a:cs typeface="Inter Bold" pitchFamily="34" charset="-120"/>
              </a:rPr>
              <a:t>5</a:t>
            </a:r>
            <a:endParaRPr lang="en-US" sz="1750" dirty="0"/>
          </a:p>
        </p:txBody>
      </p:sp>
      <p:sp>
        <p:nvSpPr>
          <p:cNvPr id="25" name="Text 18"/>
          <p:cNvSpPr/>
          <p:nvPr/>
        </p:nvSpPr>
        <p:spPr>
          <a:xfrm>
            <a:off x="7441168" y="5661303"/>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Adaptability</a:t>
            </a:r>
            <a:endParaRPr lang="en-US" sz="1550" dirty="0"/>
          </a:p>
        </p:txBody>
      </p:sp>
      <p:sp>
        <p:nvSpPr>
          <p:cNvPr id="26" name="Text 19"/>
          <p:cNvSpPr/>
          <p:nvPr/>
        </p:nvSpPr>
        <p:spPr>
          <a:xfrm>
            <a:off x="7441168" y="6004560"/>
            <a:ext cx="5939909"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Suitable for most business applications without extreme performance demands</a:t>
            </a:r>
            <a:endParaRPr lang="en-US" sz="1250" dirty="0"/>
          </a:p>
        </p:txBody>
      </p:sp>
      <p:sp>
        <p:nvSpPr>
          <p:cNvPr id="27" name="Text 20"/>
          <p:cNvSpPr/>
          <p:nvPr/>
        </p:nvSpPr>
        <p:spPr>
          <a:xfrm>
            <a:off x="793790" y="6595943"/>
            <a:ext cx="13042821" cy="762238"/>
          </a:xfrm>
          <a:prstGeom prst="rect">
            <a:avLst/>
          </a:prstGeom>
          <a:noFill/>
          <a:ln/>
        </p:spPr>
        <p:txBody>
          <a:bodyPr wrap="square" lIns="0" tIns="0" rIns="0" bIns="0" rtlCol="0" anchor="t"/>
          <a:lstStyle/>
          <a:p>
            <a:pPr indent="0" marL="0">
              <a:lnSpc>
                <a:spcPts val="2000"/>
              </a:lnSpc>
              <a:buNone/>
            </a:pPr>
            <a:r>
              <a:rPr lang="en-US" sz="1250" dirty="0">
                <a:solidFill>
                  <a:srgbClr val="000000"/>
                </a:solidFill>
                <a:latin typeface="Inter" pitchFamily="34" charset="0"/>
                <a:ea typeface="Inter" pitchFamily="34" charset="-122"/>
                <a:cs typeface="Inter" pitchFamily="34" charset="-120"/>
              </a:rPr>
              <a:t>React Native has established itself as a leading framework for cross-platform mobile development by striking an effective balance between development efficiency and application performance. While each framework has specific strengths, React Native's combination of JavaScript accessibility, strong community support, and native component integration makes it a compelling choice for most business applications.</a:t>
            </a:r>
            <a:endParaRPr lang="en-US" sz="1250" dirty="0"/>
          </a:p>
        </p:txBody>
      </p:sp>
      <p:pic>
        <p:nvPicPr>
          <p:cNvPr id="28"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2241" y="616387"/>
            <a:ext cx="5658207" cy="663535"/>
          </a:xfrm>
          <a:prstGeom prst="rect">
            <a:avLst/>
          </a:prstGeom>
          <a:noFill/>
          <a:ln/>
        </p:spPr>
        <p:txBody>
          <a:bodyPr wrap="none" lIns="0" tIns="0" rIns="0" bIns="0" rtlCol="0" anchor="t"/>
          <a:lstStyle/>
          <a:p>
            <a:pPr indent="0" marL="0">
              <a:lnSpc>
                <a:spcPts val="5200"/>
              </a:lnSpc>
              <a:buNone/>
            </a:pPr>
            <a:r>
              <a:rPr lang="en-US" sz="4150" b="1" dirty="0">
                <a:solidFill>
                  <a:srgbClr val="000000"/>
                </a:solidFill>
                <a:latin typeface="Inter Bold" pitchFamily="34" charset="0"/>
                <a:ea typeface="Inter Bold" pitchFamily="34" charset="-122"/>
                <a:cs typeface="Inter Bold" pitchFamily="34" charset="-120"/>
              </a:rPr>
              <a:t>What Is React Native?</a:t>
            </a:r>
            <a:endParaRPr lang="en-US" sz="4150" dirty="0"/>
          </a:p>
        </p:txBody>
      </p:sp>
      <p:sp>
        <p:nvSpPr>
          <p:cNvPr id="4" name="Shape 1"/>
          <p:cNvSpPr/>
          <p:nvPr/>
        </p:nvSpPr>
        <p:spPr>
          <a:xfrm>
            <a:off x="782241" y="1837253"/>
            <a:ext cx="477679" cy="477679"/>
          </a:xfrm>
          <a:prstGeom prst="roundRect">
            <a:avLst>
              <a:gd name="adj" fmla="val 18670"/>
            </a:avLst>
          </a:prstGeom>
          <a:solidFill>
            <a:srgbClr val="FBE1D0"/>
          </a:solidFill>
          <a:ln w="7620">
            <a:solidFill>
              <a:srgbClr val="E1C7B6"/>
            </a:solidFill>
            <a:prstDash val="solid"/>
          </a:ln>
        </p:spPr>
      </p:sp>
      <p:sp>
        <p:nvSpPr>
          <p:cNvPr id="5" name="Text 2"/>
          <p:cNvSpPr/>
          <p:nvPr/>
        </p:nvSpPr>
        <p:spPr>
          <a:xfrm>
            <a:off x="861834" y="1877080"/>
            <a:ext cx="318492" cy="398026"/>
          </a:xfrm>
          <a:prstGeom prst="rect">
            <a:avLst/>
          </a:prstGeom>
          <a:noFill/>
          <a:ln/>
        </p:spPr>
        <p:txBody>
          <a:bodyPr wrap="none" lIns="0" tIns="0" rIns="0" bIns="0" rtlCol="0" anchor="t"/>
          <a:lstStyle/>
          <a:p>
            <a:pPr algn="ctr" indent="0" marL="0">
              <a:lnSpc>
                <a:spcPts val="2500"/>
              </a:lnSpc>
              <a:buNone/>
            </a:pPr>
            <a:r>
              <a:rPr lang="en-US" sz="2500" b="1" dirty="0">
                <a:solidFill>
                  <a:srgbClr val="000000"/>
                </a:solidFill>
                <a:latin typeface="Inter Bold" pitchFamily="34" charset="0"/>
                <a:ea typeface="Inter Bold" pitchFamily="34" charset="-122"/>
                <a:cs typeface="Inter Bold" pitchFamily="34" charset="-120"/>
              </a:rPr>
              <a:t>1</a:t>
            </a:r>
            <a:endParaRPr lang="en-US" sz="2500" dirty="0"/>
          </a:p>
        </p:txBody>
      </p:sp>
      <p:sp>
        <p:nvSpPr>
          <p:cNvPr id="6" name="Text 3"/>
          <p:cNvSpPr/>
          <p:nvPr/>
        </p:nvSpPr>
        <p:spPr>
          <a:xfrm>
            <a:off x="1472208" y="1837253"/>
            <a:ext cx="2993708" cy="663416"/>
          </a:xfrm>
          <a:prstGeom prst="rect">
            <a:avLst/>
          </a:prstGeom>
          <a:noFill/>
          <a:ln/>
        </p:spPr>
        <p:txBody>
          <a:bodyPr wrap="square" lIns="0" tIns="0" rIns="0" bIns="0" rtlCol="0" anchor="t"/>
          <a:lstStyle/>
          <a:p>
            <a:pP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Cross-Platform Development</a:t>
            </a:r>
            <a:endParaRPr lang="en-US" sz="2050" dirty="0"/>
          </a:p>
        </p:txBody>
      </p:sp>
      <p:sp>
        <p:nvSpPr>
          <p:cNvPr id="7" name="Text 4"/>
          <p:cNvSpPr/>
          <p:nvPr/>
        </p:nvSpPr>
        <p:spPr>
          <a:xfrm>
            <a:off x="1472208" y="2628067"/>
            <a:ext cx="2993708" cy="2716530"/>
          </a:xfrm>
          <a:prstGeom prst="rect">
            <a:avLst/>
          </a:prstGeom>
          <a:noFill/>
          <a:ln/>
        </p:spPr>
        <p:txBody>
          <a:bodyPr wrap="square" lIns="0" tIns="0" rIns="0" bIns="0" rtlCol="0" anchor="t"/>
          <a:lstStyle/>
          <a:p>
            <a:pPr indent="0" marL="0">
              <a:lnSpc>
                <a:spcPts val="2650"/>
              </a:lnSpc>
              <a:buNone/>
            </a:pPr>
            <a:r>
              <a:rPr lang="en-US" sz="1650" dirty="0">
                <a:solidFill>
                  <a:srgbClr val="000000"/>
                </a:solidFill>
                <a:latin typeface="Inter" pitchFamily="34" charset="0"/>
                <a:ea typeface="Inter" pitchFamily="34" charset="-122"/>
                <a:cs typeface="Inter" pitchFamily="34" charset="-120"/>
              </a:rPr>
              <a:t>React Native enables developers to write one codebase that runs on both iOS and Android platforms, significantly reducing development time and maintenance costs while maintaining a native feel.</a:t>
            </a:r>
            <a:endParaRPr lang="en-US" sz="1650" dirty="0"/>
          </a:p>
        </p:txBody>
      </p:sp>
      <p:sp>
        <p:nvSpPr>
          <p:cNvPr id="8" name="Shape 5"/>
          <p:cNvSpPr/>
          <p:nvPr/>
        </p:nvSpPr>
        <p:spPr>
          <a:xfrm>
            <a:off x="4678204" y="1837253"/>
            <a:ext cx="477679" cy="477679"/>
          </a:xfrm>
          <a:prstGeom prst="roundRect">
            <a:avLst>
              <a:gd name="adj" fmla="val 18670"/>
            </a:avLst>
          </a:prstGeom>
          <a:solidFill>
            <a:srgbClr val="FBE1D0"/>
          </a:solidFill>
          <a:ln w="7620">
            <a:solidFill>
              <a:srgbClr val="E1C7B6"/>
            </a:solidFill>
            <a:prstDash val="solid"/>
          </a:ln>
        </p:spPr>
      </p:sp>
      <p:sp>
        <p:nvSpPr>
          <p:cNvPr id="9" name="Text 6"/>
          <p:cNvSpPr/>
          <p:nvPr/>
        </p:nvSpPr>
        <p:spPr>
          <a:xfrm>
            <a:off x="4757797" y="1877080"/>
            <a:ext cx="318492" cy="398026"/>
          </a:xfrm>
          <a:prstGeom prst="rect">
            <a:avLst/>
          </a:prstGeom>
          <a:noFill/>
          <a:ln/>
        </p:spPr>
        <p:txBody>
          <a:bodyPr wrap="none" lIns="0" tIns="0" rIns="0" bIns="0" rtlCol="0" anchor="t"/>
          <a:lstStyle/>
          <a:p>
            <a:pPr algn="ctr" indent="0" marL="0">
              <a:lnSpc>
                <a:spcPts val="2500"/>
              </a:lnSpc>
              <a:buNone/>
            </a:pPr>
            <a:r>
              <a:rPr lang="en-US" sz="2500" b="1" dirty="0">
                <a:solidFill>
                  <a:srgbClr val="000000"/>
                </a:solidFill>
                <a:latin typeface="Inter Bold" pitchFamily="34" charset="0"/>
                <a:ea typeface="Inter Bold" pitchFamily="34" charset="-122"/>
                <a:cs typeface="Inter Bold" pitchFamily="34" charset="-120"/>
              </a:rPr>
              <a:t>2</a:t>
            </a:r>
            <a:endParaRPr lang="en-US" sz="2500" dirty="0"/>
          </a:p>
        </p:txBody>
      </p:sp>
      <p:sp>
        <p:nvSpPr>
          <p:cNvPr id="10" name="Text 7"/>
          <p:cNvSpPr/>
          <p:nvPr/>
        </p:nvSpPr>
        <p:spPr>
          <a:xfrm>
            <a:off x="5368171" y="1837253"/>
            <a:ext cx="2913578" cy="331708"/>
          </a:xfrm>
          <a:prstGeom prst="rect">
            <a:avLst/>
          </a:prstGeom>
          <a:noFill/>
          <a:ln/>
        </p:spPr>
        <p:txBody>
          <a:bodyPr wrap="none" lIns="0" tIns="0" rIns="0" bIns="0" rtlCol="0" anchor="t"/>
          <a:lstStyle/>
          <a:p>
            <a:pP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JavaScript Foundation</a:t>
            </a:r>
            <a:endParaRPr lang="en-US" sz="2050" dirty="0"/>
          </a:p>
        </p:txBody>
      </p:sp>
      <p:sp>
        <p:nvSpPr>
          <p:cNvPr id="11" name="Text 8"/>
          <p:cNvSpPr/>
          <p:nvPr/>
        </p:nvSpPr>
        <p:spPr>
          <a:xfrm>
            <a:off x="5368171" y="2296358"/>
            <a:ext cx="2993708" cy="2376964"/>
          </a:xfrm>
          <a:prstGeom prst="rect">
            <a:avLst/>
          </a:prstGeom>
          <a:noFill/>
          <a:ln/>
        </p:spPr>
        <p:txBody>
          <a:bodyPr wrap="square" lIns="0" tIns="0" rIns="0" bIns="0" rtlCol="0" anchor="t"/>
          <a:lstStyle/>
          <a:p>
            <a:pPr indent="0" marL="0">
              <a:lnSpc>
                <a:spcPts val="2650"/>
              </a:lnSpc>
              <a:buNone/>
            </a:pPr>
            <a:r>
              <a:rPr lang="en-US" sz="1650" dirty="0">
                <a:solidFill>
                  <a:srgbClr val="000000"/>
                </a:solidFill>
                <a:latin typeface="Inter" pitchFamily="34" charset="0"/>
                <a:ea typeface="Inter" pitchFamily="34" charset="-122"/>
                <a:cs typeface="Inter" pitchFamily="34" charset="-120"/>
              </a:rPr>
              <a:t>Built on JavaScript and React, this framework leverages existing web development skills, making it accessible to a wide pool of developers without requiring platform-specific expertise.</a:t>
            </a:r>
            <a:endParaRPr lang="en-US" sz="1650" dirty="0"/>
          </a:p>
        </p:txBody>
      </p:sp>
      <p:sp>
        <p:nvSpPr>
          <p:cNvPr id="12" name="Shape 9"/>
          <p:cNvSpPr/>
          <p:nvPr/>
        </p:nvSpPr>
        <p:spPr>
          <a:xfrm>
            <a:off x="782241" y="5795724"/>
            <a:ext cx="477679" cy="477679"/>
          </a:xfrm>
          <a:prstGeom prst="roundRect">
            <a:avLst>
              <a:gd name="adj" fmla="val 18670"/>
            </a:avLst>
          </a:prstGeom>
          <a:solidFill>
            <a:srgbClr val="FBE1D0"/>
          </a:solidFill>
          <a:ln w="7620">
            <a:solidFill>
              <a:srgbClr val="E1C7B6"/>
            </a:solidFill>
            <a:prstDash val="solid"/>
          </a:ln>
        </p:spPr>
      </p:sp>
      <p:sp>
        <p:nvSpPr>
          <p:cNvPr id="13" name="Text 10"/>
          <p:cNvSpPr/>
          <p:nvPr/>
        </p:nvSpPr>
        <p:spPr>
          <a:xfrm>
            <a:off x="861834" y="5835551"/>
            <a:ext cx="318492" cy="398026"/>
          </a:xfrm>
          <a:prstGeom prst="rect">
            <a:avLst/>
          </a:prstGeom>
          <a:noFill/>
          <a:ln/>
        </p:spPr>
        <p:txBody>
          <a:bodyPr wrap="none" lIns="0" tIns="0" rIns="0" bIns="0" rtlCol="0" anchor="t"/>
          <a:lstStyle/>
          <a:p>
            <a:pPr algn="ctr" indent="0" marL="0">
              <a:lnSpc>
                <a:spcPts val="2500"/>
              </a:lnSpc>
              <a:buNone/>
            </a:pPr>
            <a:r>
              <a:rPr lang="en-US" sz="2500" b="1" dirty="0">
                <a:solidFill>
                  <a:srgbClr val="000000"/>
                </a:solidFill>
                <a:latin typeface="Inter Bold" pitchFamily="34" charset="0"/>
                <a:ea typeface="Inter Bold" pitchFamily="34" charset="-122"/>
                <a:cs typeface="Inter Bold" pitchFamily="34" charset="-120"/>
              </a:rPr>
              <a:t>3</a:t>
            </a:r>
            <a:endParaRPr lang="en-US" sz="2500" dirty="0"/>
          </a:p>
        </p:txBody>
      </p:sp>
      <p:sp>
        <p:nvSpPr>
          <p:cNvPr id="14" name="Text 11"/>
          <p:cNvSpPr/>
          <p:nvPr/>
        </p:nvSpPr>
        <p:spPr>
          <a:xfrm>
            <a:off x="1472208" y="5795724"/>
            <a:ext cx="2654141" cy="331708"/>
          </a:xfrm>
          <a:prstGeom prst="rect">
            <a:avLst/>
          </a:prstGeom>
          <a:noFill/>
          <a:ln/>
        </p:spPr>
        <p:txBody>
          <a:bodyPr wrap="none" lIns="0" tIns="0" rIns="0" bIns="0" rtlCol="0" anchor="t"/>
          <a:lstStyle/>
          <a:p>
            <a:pP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Native Components</a:t>
            </a:r>
            <a:endParaRPr lang="en-US" sz="2050" dirty="0"/>
          </a:p>
        </p:txBody>
      </p:sp>
      <p:sp>
        <p:nvSpPr>
          <p:cNvPr id="15" name="Text 12"/>
          <p:cNvSpPr/>
          <p:nvPr/>
        </p:nvSpPr>
        <p:spPr>
          <a:xfrm>
            <a:off x="1472208" y="6254829"/>
            <a:ext cx="6889552" cy="1358265"/>
          </a:xfrm>
          <a:prstGeom prst="rect">
            <a:avLst/>
          </a:prstGeom>
          <a:noFill/>
          <a:ln/>
        </p:spPr>
        <p:txBody>
          <a:bodyPr wrap="square" lIns="0" tIns="0" rIns="0" bIns="0" rtlCol="0" anchor="t"/>
          <a:lstStyle/>
          <a:p>
            <a:pPr indent="0" marL="0">
              <a:lnSpc>
                <a:spcPts val="2650"/>
              </a:lnSpc>
              <a:buNone/>
            </a:pPr>
            <a:r>
              <a:rPr lang="en-US" sz="1650" dirty="0">
                <a:solidFill>
                  <a:srgbClr val="000000"/>
                </a:solidFill>
                <a:latin typeface="Inter" pitchFamily="34" charset="0"/>
                <a:ea typeface="Inter" pitchFamily="34" charset="-122"/>
                <a:cs typeface="Inter" pitchFamily="34" charset="-120"/>
              </a:rPr>
              <a:t>Unlike hybrid approaches, React Native interfaces with actual platform UI components rather than web views, resulting in applications that look and behave like they were built specifically for each platform.</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76218"/>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React Native vs Flutter: Language &amp; Performance</a:t>
            </a:r>
            <a:endParaRPr lang="en-US" sz="4450" dirty="0"/>
          </a:p>
        </p:txBody>
      </p:sp>
      <p:sp>
        <p:nvSpPr>
          <p:cNvPr id="3" name="Text 1"/>
          <p:cNvSpPr/>
          <p:nvPr/>
        </p:nvSpPr>
        <p:spPr>
          <a:xfrm>
            <a:off x="793790" y="316075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React Native</a:t>
            </a:r>
            <a:endParaRPr lang="en-US" sz="2200" dirty="0"/>
          </a:p>
        </p:txBody>
      </p:sp>
      <p:sp>
        <p:nvSpPr>
          <p:cNvPr id="4" name="Text 2"/>
          <p:cNvSpPr/>
          <p:nvPr/>
        </p:nvSpPr>
        <p:spPr>
          <a:xfrm>
            <a:off x="793790" y="3741896"/>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Uses JavaScript and React, making it highly accessible to web developers. This familiar syntax significantly reduces the learning curve for teams transitioning to mobile development.</a:t>
            </a:r>
            <a:endParaRPr lang="en-US" sz="1750" dirty="0"/>
          </a:p>
        </p:txBody>
      </p:sp>
      <p:sp>
        <p:nvSpPr>
          <p:cNvPr id="5" name="Text 3"/>
          <p:cNvSpPr/>
          <p:nvPr/>
        </p:nvSpPr>
        <p:spPr>
          <a:xfrm>
            <a:off x="793790" y="5397579"/>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Performance can be a concern due to the JavaScript bridge that translates code to native instructions, potentially creating bottlenecks in complex applications with heavy animations.</a:t>
            </a:r>
            <a:endParaRPr lang="en-US" sz="1750" dirty="0"/>
          </a:p>
        </p:txBody>
      </p:sp>
      <p:sp>
        <p:nvSpPr>
          <p:cNvPr id="6" name="Text 4"/>
          <p:cNvSpPr/>
          <p:nvPr/>
        </p:nvSpPr>
        <p:spPr>
          <a:xfrm>
            <a:off x="7599521" y="316075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Flutter</a:t>
            </a:r>
            <a:endParaRPr lang="en-US" sz="2200" dirty="0"/>
          </a:p>
        </p:txBody>
      </p:sp>
      <p:sp>
        <p:nvSpPr>
          <p:cNvPr id="7" name="Text 5"/>
          <p:cNvSpPr/>
          <p:nvPr/>
        </p:nvSpPr>
        <p:spPr>
          <a:xfrm>
            <a:off x="7599521" y="3741896"/>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Built on Google's Dart language, which has a steeper learning curve for most developers but offers strong typing and object-oriented features that appeal to Java and C# developers.</a:t>
            </a:r>
            <a:endParaRPr lang="en-US" sz="1750" dirty="0"/>
          </a:p>
        </p:txBody>
      </p:sp>
      <p:sp>
        <p:nvSpPr>
          <p:cNvPr id="8" name="Text 6"/>
          <p:cNvSpPr/>
          <p:nvPr/>
        </p:nvSpPr>
        <p:spPr>
          <a:xfrm>
            <a:off x="7599521" y="5397579"/>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Provides superior performance by compiling directly to native ARM code. This approach eliminates the bridge bottleneck, making Flutter particularly effective for animation-heavy applications and games.</a:t>
            </a:r>
            <a:endParaRPr lang="en-US" sz="1750" dirty="0"/>
          </a:p>
        </p:txBody>
      </p:sp>
      <p:pic>
        <p:nvPicPr>
          <p:cNvPr id="9"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81369"/>
          </a:xfrm>
          <a:prstGeom prst="rect">
            <a:avLst/>
          </a:prstGeom>
        </p:spPr>
      </p:pic>
      <p:sp>
        <p:nvSpPr>
          <p:cNvPr id="3" name="Text 0"/>
          <p:cNvSpPr/>
          <p:nvPr/>
        </p:nvSpPr>
        <p:spPr>
          <a:xfrm>
            <a:off x="784384" y="2997994"/>
            <a:ext cx="12363926" cy="595313"/>
          </a:xfrm>
          <a:prstGeom prst="rect">
            <a:avLst/>
          </a:prstGeom>
          <a:noFill/>
          <a:ln/>
        </p:spPr>
        <p:txBody>
          <a:bodyPr wrap="none" lIns="0" tIns="0" rIns="0" bIns="0" rtlCol="0" anchor="t"/>
          <a:lstStyle/>
          <a:p>
            <a:pPr indent="0" marL="0">
              <a:lnSpc>
                <a:spcPts val="4650"/>
              </a:lnSpc>
              <a:buNone/>
            </a:pPr>
            <a:r>
              <a:rPr lang="en-US" sz="3750" b="1" dirty="0">
                <a:solidFill>
                  <a:srgbClr val="000000"/>
                </a:solidFill>
                <a:latin typeface="Inter Bold" pitchFamily="34" charset="0"/>
                <a:ea typeface="Inter Bold" pitchFamily="34" charset="-122"/>
                <a:cs typeface="Inter Bold" pitchFamily="34" charset="-120"/>
              </a:rPr>
              <a:t>React Native vs Flutter: UI &amp; Development Experience</a:t>
            </a:r>
            <a:endParaRPr lang="en-US" sz="3750" dirty="0"/>
          </a:p>
        </p:txBody>
      </p:sp>
      <p:sp>
        <p:nvSpPr>
          <p:cNvPr id="4" name="Shape 1"/>
          <p:cNvSpPr/>
          <p:nvPr/>
        </p:nvSpPr>
        <p:spPr>
          <a:xfrm>
            <a:off x="784384" y="3879056"/>
            <a:ext cx="13061633" cy="3733800"/>
          </a:xfrm>
          <a:prstGeom prst="roundRect">
            <a:avLst>
              <a:gd name="adj" fmla="val 2143"/>
            </a:avLst>
          </a:prstGeom>
          <a:noFill/>
          <a:ln w="7620">
            <a:solidFill>
              <a:srgbClr val="000000">
                <a:alpha val="8000"/>
              </a:srgbClr>
            </a:solidFill>
            <a:prstDash val="solid"/>
          </a:ln>
        </p:spPr>
      </p:sp>
      <p:sp>
        <p:nvSpPr>
          <p:cNvPr id="5" name="Shape 2"/>
          <p:cNvSpPr/>
          <p:nvPr/>
        </p:nvSpPr>
        <p:spPr>
          <a:xfrm>
            <a:off x="792004" y="3886676"/>
            <a:ext cx="13045083" cy="548640"/>
          </a:xfrm>
          <a:prstGeom prst="rect">
            <a:avLst/>
          </a:prstGeom>
          <a:solidFill>
            <a:srgbClr val="FFFFFF">
              <a:alpha val="4000"/>
            </a:srgbClr>
          </a:solidFill>
          <a:ln/>
        </p:spPr>
      </p:sp>
      <p:sp>
        <p:nvSpPr>
          <p:cNvPr id="6" name="Text 3"/>
          <p:cNvSpPr/>
          <p:nvPr/>
        </p:nvSpPr>
        <p:spPr>
          <a:xfrm>
            <a:off x="983813" y="4008596"/>
            <a:ext cx="3963114" cy="304800"/>
          </a:xfrm>
          <a:prstGeom prst="rect">
            <a:avLst/>
          </a:prstGeom>
          <a:noFill/>
          <a:ln/>
        </p:spPr>
        <p:txBody>
          <a:bodyPr wrap="none" lIns="0" tIns="0" rIns="0" bIns="0" rtlCol="0" anchor="t"/>
          <a:lstStyle/>
          <a:p>
            <a:pPr indent="0" marL="0">
              <a:lnSpc>
                <a:spcPts val="2400"/>
              </a:lnSpc>
              <a:buNone/>
            </a:pPr>
            <a:r>
              <a:rPr lang="en-US" sz="1500" b="1" dirty="0">
                <a:solidFill>
                  <a:srgbClr val="000000"/>
                </a:solidFill>
                <a:latin typeface="Inter" pitchFamily="34" charset="0"/>
                <a:ea typeface="Inter" pitchFamily="34" charset="-122"/>
                <a:cs typeface="Inter" pitchFamily="34" charset="-120"/>
              </a:rPr>
              <a:t>Aspect</a:t>
            </a:r>
            <a:endParaRPr lang="en-US" sz="1500" dirty="0"/>
          </a:p>
        </p:txBody>
      </p:sp>
      <p:sp>
        <p:nvSpPr>
          <p:cNvPr id="7" name="Text 4"/>
          <p:cNvSpPr/>
          <p:nvPr/>
        </p:nvSpPr>
        <p:spPr>
          <a:xfrm>
            <a:off x="5335548" y="4008596"/>
            <a:ext cx="3959304" cy="304800"/>
          </a:xfrm>
          <a:prstGeom prst="rect">
            <a:avLst/>
          </a:prstGeom>
          <a:noFill/>
          <a:ln/>
        </p:spPr>
        <p:txBody>
          <a:bodyPr wrap="none" lIns="0" tIns="0" rIns="0" bIns="0" rtlCol="0" anchor="t"/>
          <a:lstStyle/>
          <a:p>
            <a:pPr indent="0" marL="0">
              <a:lnSpc>
                <a:spcPts val="2400"/>
              </a:lnSpc>
              <a:buNone/>
            </a:pPr>
            <a:r>
              <a:rPr lang="en-US" sz="1500" b="1" dirty="0">
                <a:solidFill>
                  <a:srgbClr val="000000"/>
                </a:solidFill>
                <a:latin typeface="Inter" pitchFamily="34" charset="0"/>
                <a:ea typeface="Inter" pitchFamily="34" charset="-122"/>
                <a:cs typeface="Inter" pitchFamily="34" charset="-120"/>
              </a:rPr>
              <a:t>React Native</a:t>
            </a:r>
            <a:endParaRPr lang="en-US" sz="1500" dirty="0"/>
          </a:p>
        </p:txBody>
      </p:sp>
      <p:sp>
        <p:nvSpPr>
          <p:cNvPr id="8" name="Text 5"/>
          <p:cNvSpPr/>
          <p:nvPr/>
        </p:nvSpPr>
        <p:spPr>
          <a:xfrm>
            <a:off x="9683472" y="4008596"/>
            <a:ext cx="3963114" cy="304800"/>
          </a:xfrm>
          <a:prstGeom prst="rect">
            <a:avLst/>
          </a:prstGeom>
          <a:noFill/>
          <a:ln/>
        </p:spPr>
        <p:txBody>
          <a:bodyPr wrap="none" lIns="0" tIns="0" rIns="0" bIns="0" rtlCol="0" anchor="t"/>
          <a:lstStyle/>
          <a:p>
            <a:pPr indent="0" marL="0">
              <a:lnSpc>
                <a:spcPts val="2400"/>
              </a:lnSpc>
              <a:buNone/>
            </a:pPr>
            <a:r>
              <a:rPr lang="en-US" sz="1500" b="1" dirty="0">
                <a:solidFill>
                  <a:srgbClr val="000000"/>
                </a:solidFill>
                <a:latin typeface="Inter" pitchFamily="34" charset="0"/>
                <a:ea typeface="Inter" pitchFamily="34" charset="-122"/>
                <a:cs typeface="Inter" pitchFamily="34" charset="-120"/>
              </a:rPr>
              <a:t>Flutter</a:t>
            </a:r>
            <a:endParaRPr lang="en-US" sz="1500" dirty="0"/>
          </a:p>
        </p:txBody>
      </p:sp>
      <p:sp>
        <p:nvSpPr>
          <p:cNvPr id="9" name="Shape 6"/>
          <p:cNvSpPr/>
          <p:nvPr/>
        </p:nvSpPr>
        <p:spPr>
          <a:xfrm>
            <a:off x="792004" y="4435316"/>
            <a:ext cx="13045083" cy="1463040"/>
          </a:xfrm>
          <a:prstGeom prst="rect">
            <a:avLst/>
          </a:prstGeom>
          <a:solidFill>
            <a:srgbClr val="000000">
              <a:alpha val="4000"/>
            </a:srgbClr>
          </a:solidFill>
          <a:ln/>
        </p:spPr>
      </p:sp>
      <p:sp>
        <p:nvSpPr>
          <p:cNvPr id="10" name="Text 7"/>
          <p:cNvSpPr/>
          <p:nvPr/>
        </p:nvSpPr>
        <p:spPr>
          <a:xfrm>
            <a:off x="983813" y="4557236"/>
            <a:ext cx="3963114" cy="304800"/>
          </a:xfrm>
          <a:prstGeom prst="rect">
            <a:avLst/>
          </a:prstGeom>
          <a:noFill/>
          <a:ln/>
        </p:spPr>
        <p:txBody>
          <a:bodyPr wrap="non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UI Components</a:t>
            </a:r>
            <a:endParaRPr lang="en-US" sz="1500" dirty="0"/>
          </a:p>
        </p:txBody>
      </p:sp>
      <p:sp>
        <p:nvSpPr>
          <p:cNvPr id="11" name="Text 8"/>
          <p:cNvSpPr/>
          <p:nvPr/>
        </p:nvSpPr>
        <p:spPr>
          <a:xfrm>
            <a:off x="5335548" y="4557236"/>
            <a:ext cx="3959304" cy="914400"/>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Uses platform-specific native components, creating authentic iOS/Android look and feel</a:t>
            </a:r>
            <a:endParaRPr lang="en-US" sz="1500" dirty="0"/>
          </a:p>
        </p:txBody>
      </p:sp>
      <p:sp>
        <p:nvSpPr>
          <p:cNvPr id="12" name="Text 9"/>
          <p:cNvSpPr/>
          <p:nvPr/>
        </p:nvSpPr>
        <p:spPr>
          <a:xfrm>
            <a:off x="9683472" y="4557236"/>
            <a:ext cx="3963114" cy="1219200"/>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Custom widget system with its own rendering engine, allowing highly customizable UIs but potentially less native feel</a:t>
            </a:r>
            <a:endParaRPr lang="en-US" sz="1500" dirty="0"/>
          </a:p>
        </p:txBody>
      </p:sp>
      <p:sp>
        <p:nvSpPr>
          <p:cNvPr id="13" name="Shape 10"/>
          <p:cNvSpPr/>
          <p:nvPr/>
        </p:nvSpPr>
        <p:spPr>
          <a:xfrm>
            <a:off x="792004" y="5898356"/>
            <a:ext cx="13045083" cy="853440"/>
          </a:xfrm>
          <a:prstGeom prst="rect">
            <a:avLst/>
          </a:prstGeom>
          <a:solidFill>
            <a:srgbClr val="FFFFFF">
              <a:alpha val="4000"/>
            </a:srgbClr>
          </a:solidFill>
          <a:ln/>
        </p:spPr>
      </p:sp>
      <p:sp>
        <p:nvSpPr>
          <p:cNvPr id="14" name="Text 11"/>
          <p:cNvSpPr/>
          <p:nvPr/>
        </p:nvSpPr>
        <p:spPr>
          <a:xfrm>
            <a:off x="983813" y="6020276"/>
            <a:ext cx="3963114" cy="304800"/>
          </a:xfrm>
          <a:prstGeom prst="rect">
            <a:avLst/>
          </a:prstGeom>
          <a:noFill/>
          <a:ln/>
        </p:spPr>
        <p:txBody>
          <a:bodyPr wrap="non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Hot Reload</a:t>
            </a:r>
            <a:endParaRPr lang="en-US" sz="1500" dirty="0"/>
          </a:p>
        </p:txBody>
      </p:sp>
      <p:sp>
        <p:nvSpPr>
          <p:cNvPr id="15" name="Text 12"/>
          <p:cNvSpPr/>
          <p:nvPr/>
        </p:nvSpPr>
        <p:spPr>
          <a:xfrm>
            <a:off x="5335548" y="6020276"/>
            <a:ext cx="3959304" cy="609600"/>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Supported, allowing real-time code changes without full recompilation</a:t>
            </a:r>
            <a:endParaRPr lang="en-US" sz="1500" dirty="0"/>
          </a:p>
        </p:txBody>
      </p:sp>
      <p:sp>
        <p:nvSpPr>
          <p:cNvPr id="16" name="Text 13"/>
          <p:cNvSpPr/>
          <p:nvPr/>
        </p:nvSpPr>
        <p:spPr>
          <a:xfrm>
            <a:off x="9683472" y="6020276"/>
            <a:ext cx="3963114" cy="609600"/>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Supported, with similar development speed benefits</a:t>
            </a:r>
            <a:endParaRPr lang="en-US" sz="1500" dirty="0"/>
          </a:p>
        </p:txBody>
      </p:sp>
      <p:sp>
        <p:nvSpPr>
          <p:cNvPr id="17" name="Shape 14"/>
          <p:cNvSpPr/>
          <p:nvPr/>
        </p:nvSpPr>
        <p:spPr>
          <a:xfrm>
            <a:off x="792004" y="6751796"/>
            <a:ext cx="13045083" cy="853440"/>
          </a:xfrm>
          <a:prstGeom prst="rect">
            <a:avLst/>
          </a:prstGeom>
          <a:solidFill>
            <a:srgbClr val="000000">
              <a:alpha val="4000"/>
            </a:srgbClr>
          </a:solidFill>
          <a:ln/>
        </p:spPr>
      </p:sp>
      <p:sp>
        <p:nvSpPr>
          <p:cNvPr id="18" name="Text 15"/>
          <p:cNvSpPr/>
          <p:nvPr/>
        </p:nvSpPr>
        <p:spPr>
          <a:xfrm>
            <a:off x="983813" y="6873716"/>
            <a:ext cx="3963114" cy="304800"/>
          </a:xfrm>
          <a:prstGeom prst="rect">
            <a:avLst/>
          </a:prstGeom>
          <a:noFill/>
          <a:ln/>
        </p:spPr>
        <p:txBody>
          <a:bodyPr wrap="non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Maturity</a:t>
            </a:r>
            <a:endParaRPr lang="en-US" sz="1500" dirty="0"/>
          </a:p>
        </p:txBody>
      </p:sp>
      <p:sp>
        <p:nvSpPr>
          <p:cNvPr id="19" name="Text 16"/>
          <p:cNvSpPr/>
          <p:nvPr/>
        </p:nvSpPr>
        <p:spPr>
          <a:xfrm>
            <a:off x="5335548" y="6873716"/>
            <a:ext cx="3959304" cy="609600"/>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Established ecosystem with extensive libraries and community support</a:t>
            </a:r>
            <a:endParaRPr lang="en-US" sz="1500" dirty="0"/>
          </a:p>
        </p:txBody>
      </p:sp>
      <p:sp>
        <p:nvSpPr>
          <p:cNvPr id="20" name="Text 17"/>
          <p:cNvSpPr/>
          <p:nvPr/>
        </p:nvSpPr>
        <p:spPr>
          <a:xfrm>
            <a:off x="9683472" y="6873716"/>
            <a:ext cx="3963114" cy="609600"/>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Growing ecosystem with strong Google backing, but fewer third-party packages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0218" y="620911"/>
            <a:ext cx="7563564" cy="1340644"/>
          </a:xfrm>
          <a:prstGeom prst="rect">
            <a:avLst/>
          </a:prstGeom>
          <a:noFill/>
          <a:ln/>
        </p:spPr>
        <p:txBody>
          <a:bodyPr wrap="square" lIns="0" tIns="0" rIns="0" bIns="0" rtlCol="0" anchor="t"/>
          <a:lstStyle/>
          <a:p>
            <a:pPr indent="0" marL="0">
              <a:lnSpc>
                <a:spcPts val="5250"/>
              </a:lnSpc>
              <a:buNone/>
            </a:pPr>
            <a:r>
              <a:rPr lang="en-US" sz="4200" b="1" dirty="0">
                <a:solidFill>
                  <a:srgbClr val="000000"/>
                </a:solidFill>
                <a:latin typeface="Inter Bold" pitchFamily="34" charset="0"/>
                <a:ea typeface="Inter Bold" pitchFamily="34" charset="-122"/>
                <a:cs typeface="Inter Bold" pitchFamily="34" charset="-120"/>
              </a:rPr>
              <a:t>React Native vs Xamarin: Language &amp; Performance</a:t>
            </a:r>
            <a:endParaRPr lang="en-US" sz="4200" dirty="0"/>
          </a:p>
        </p:txBody>
      </p:sp>
      <p:pic>
        <p:nvPicPr>
          <p:cNvPr id="4" name="Image 1" descr="preencoded.png">    </p:cNvPr>
          <p:cNvPicPr>
            <a:picLocks noChangeAspect="1"/>
          </p:cNvPicPr>
          <p:nvPr/>
        </p:nvPicPr>
        <p:blipFill>
          <a:blip r:embed="rId2"/>
          <a:stretch>
            <a:fillRect/>
          </a:stretch>
        </p:blipFill>
        <p:spPr>
          <a:xfrm>
            <a:off x="790218" y="2283262"/>
            <a:ext cx="536138" cy="536138"/>
          </a:xfrm>
          <a:prstGeom prst="rect">
            <a:avLst/>
          </a:prstGeom>
        </p:spPr>
      </p:pic>
      <p:sp>
        <p:nvSpPr>
          <p:cNvPr id="5" name="Text 1"/>
          <p:cNvSpPr/>
          <p:nvPr/>
        </p:nvSpPr>
        <p:spPr>
          <a:xfrm>
            <a:off x="790218" y="3033832"/>
            <a:ext cx="2306717" cy="670322"/>
          </a:xfrm>
          <a:prstGeom prst="rect">
            <a:avLst/>
          </a:prstGeom>
          <a:noFill/>
          <a:ln/>
        </p:spPr>
        <p:txBody>
          <a:bodyPr wrap="square" lIns="0" tIns="0" rIns="0" bIns="0" rtlCol="0" anchor="t"/>
          <a:lstStyle/>
          <a:p>
            <a:pPr algn="l" indent="0" marL="0">
              <a:lnSpc>
                <a:spcPts val="2600"/>
              </a:lnSpc>
              <a:buNone/>
            </a:pPr>
            <a:r>
              <a:rPr lang="en-US" sz="2100" b="1" dirty="0">
                <a:solidFill>
                  <a:srgbClr val="000000"/>
                </a:solidFill>
                <a:latin typeface="Inter Bold" pitchFamily="34" charset="0"/>
                <a:ea typeface="Inter Bold" pitchFamily="34" charset="-122"/>
                <a:cs typeface="Inter Bold" pitchFamily="34" charset="-120"/>
              </a:rPr>
              <a:t>React Native: JavaScript</a:t>
            </a:r>
            <a:endParaRPr lang="en-US" sz="2100" dirty="0"/>
          </a:p>
        </p:txBody>
      </p:sp>
      <p:sp>
        <p:nvSpPr>
          <p:cNvPr id="6" name="Text 2"/>
          <p:cNvSpPr/>
          <p:nvPr/>
        </p:nvSpPr>
        <p:spPr>
          <a:xfrm>
            <a:off x="790218" y="3832741"/>
            <a:ext cx="2306717" cy="3432572"/>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Utilizes JavaScript and React, making it accessible to web developers and those familiar with front-end development. The large JavaScript ecosystem means abundant resources and libraries.</a:t>
            </a:r>
            <a:endParaRPr lang="en-US" sz="1650" dirty="0"/>
          </a:p>
        </p:txBody>
      </p:sp>
      <p:pic>
        <p:nvPicPr>
          <p:cNvPr id="7" name="Image 2" descr="preencoded.png">    </p:cNvPr>
          <p:cNvPicPr>
            <a:picLocks noChangeAspect="1"/>
          </p:cNvPicPr>
          <p:nvPr/>
        </p:nvPicPr>
        <p:blipFill>
          <a:blip r:embed="rId3"/>
          <a:stretch>
            <a:fillRect/>
          </a:stretch>
        </p:blipFill>
        <p:spPr>
          <a:xfrm>
            <a:off x="3418642" y="2283262"/>
            <a:ext cx="536138" cy="536138"/>
          </a:xfrm>
          <a:prstGeom prst="rect">
            <a:avLst/>
          </a:prstGeom>
        </p:spPr>
      </p:pic>
      <p:sp>
        <p:nvSpPr>
          <p:cNvPr id="8" name="Text 3"/>
          <p:cNvSpPr/>
          <p:nvPr/>
        </p:nvSpPr>
        <p:spPr>
          <a:xfrm>
            <a:off x="3418642" y="3033832"/>
            <a:ext cx="2306717" cy="335161"/>
          </a:xfrm>
          <a:prstGeom prst="rect">
            <a:avLst/>
          </a:prstGeom>
          <a:noFill/>
          <a:ln/>
        </p:spPr>
        <p:txBody>
          <a:bodyPr wrap="none" lIns="0" tIns="0" rIns="0" bIns="0" rtlCol="0" anchor="t"/>
          <a:lstStyle/>
          <a:p>
            <a:pPr algn="l" indent="0" marL="0">
              <a:lnSpc>
                <a:spcPts val="2600"/>
              </a:lnSpc>
              <a:buNone/>
            </a:pPr>
            <a:r>
              <a:rPr lang="en-US" sz="2100" b="1" dirty="0">
                <a:solidFill>
                  <a:srgbClr val="000000"/>
                </a:solidFill>
                <a:latin typeface="Inter Bold" pitchFamily="34" charset="0"/>
                <a:ea typeface="Inter Bold" pitchFamily="34" charset="-122"/>
                <a:cs typeface="Inter Bold" pitchFamily="34" charset="-120"/>
              </a:rPr>
              <a:t>Xamarin: C#</a:t>
            </a:r>
            <a:endParaRPr lang="en-US" sz="2100" dirty="0"/>
          </a:p>
        </p:txBody>
      </p:sp>
      <p:sp>
        <p:nvSpPr>
          <p:cNvPr id="9" name="Text 4"/>
          <p:cNvSpPr/>
          <p:nvPr/>
        </p:nvSpPr>
        <p:spPr>
          <a:xfrm>
            <a:off x="3418642" y="3497580"/>
            <a:ext cx="2306717" cy="30893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Built on C# and .NET, making it ideal for developers in the Microsoft ecosystem but potentially creating a higher barrier of entry for those without this background.</a:t>
            </a:r>
            <a:endParaRPr lang="en-US" sz="1650" dirty="0"/>
          </a:p>
        </p:txBody>
      </p:sp>
      <p:pic>
        <p:nvPicPr>
          <p:cNvPr id="10" name="Image 3" descr="preencoded.png">    </p:cNvPr>
          <p:cNvPicPr>
            <a:picLocks noChangeAspect="1"/>
          </p:cNvPicPr>
          <p:nvPr/>
        </p:nvPicPr>
        <p:blipFill>
          <a:blip r:embed="rId4"/>
          <a:stretch>
            <a:fillRect/>
          </a:stretch>
        </p:blipFill>
        <p:spPr>
          <a:xfrm>
            <a:off x="6047065" y="2283262"/>
            <a:ext cx="536138" cy="536138"/>
          </a:xfrm>
          <a:prstGeom prst="rect">
            <a:avLst/>
          </a:prstGeom>
        </p:spPr>
      </p:pic>
      <p:sp>
        <p:nvSpPr>
          <p:cNvPr id="11" name="Text 5"/>
          <p:cNvSpPr/>
          <p:nvPr/>
        </p:nvSpPr>
        <p:spPr>
          <a:xfrm>
            <a:off x="6047065" y="3033832"/>
            <a:ext cx="2306717" cy="670322"/>
          </a:xfrm>
          <a:prstGeom prst="rect">
            <a:avLst/>
          </a:prstGeom>
          <a:noFill/>
          <a:ln/>
        </p:spPr>
        <p:txBody>
          <a:bodyPr wrap="square" lIns="0" tIns="0" rIns="0" bIns="0" rtlCol="0" anchor="t"/>
          <a:lstStyle/>
          <a:p>
            <a:pPr algn="l" indent="0" marL="0">
              <a:lnSpc>
                <a:spcPts val="2600"/>
              </a:lnSpc>
              <a:buNone/>
            </a:pPr>
            <a:r>
              <a:rPr lang="en-US" sz="2100" b="1" dirty="0">
                <a:solidFill>
                  <a:srgbClr val="000000"/>
                </a:solidFill>
                <a:latin typeface="Inter Bold" pitchFamily="34" charset="0"/>
                <a:ea typeface="Inter Bold" pitchFamily="34" charset="-122"/>
                <a:cs typeface="Inter Bold" pitchFamily="34" charset="-120"/>
              </a:rPr>
              <a:t>Performance Comparison</a:t>
            </a:r>
            <a:endParaRPr lang="en-US" sz="2100" dirty="0"/>
          </a:p>
        </p:txBody>
      </p:sp>
      <p:sp>
        <p:nvSpPr>
          <p:cNvPr id="12" name="Text 6"/>
          <p:cNvSpPr/>
          <p:nvPr/>
        </p:nvSpPr>
        <p:spPr>
          <a:xfrm>
            <a:off x="6047065" y="3832741"/>
            <a:ext cx="2306717" cy="3775829"/>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React Native offers good performance for most applications but can struggle with complex animations. Xamarin compiles to native code, often delivering superior performance in resource-intensive scenarios.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5069" y="736283"/>
            <a:ext cx="7586663" cy="973217"/>
          </a:xfrm>
          <a:prstGeom prst="rect">
            <a:avLst/>
          </a:prstGeom>
          <a:noFill/>
          <a:ln/>
        </p:spPr>
        <p:txBody>
          <a:bodyPr wrap="square" lIns="0" tIns="0" rIns="0" bIns="0" rtlCol="0" anchor="t"/>
          <a:lstStyle/>
          <a:p>
            <a:pPr indent="0" marL="0">
              <a:lnSpc>
                <a:spcPts val="3800"/>
              </a:lnSpc>
              <a:buNone/>
            </a:pPr>
            <a:r>
              <a:rPr lang="en-US" sz="3050" b="1" dirty="0">
                <a:solidFill>
                  <a:srgbClr val="000000"/>
                </a:solidFill>
                <a:latin typeface="Inter Bold" pitchFamily="34" charset="0"/>
                <a:ea typeface="Inter Bold" pitchFamily="34" charset="-122"/>
                <a:cs typeface="Inter Bold" pitchFamily="34" charset="-120"/>
              </a:rPr>
              <a:t>React Native vs Xamarin: UI &amp; Development Experience</a:t>
            </a:r>
            <a:endParaRPr lang="en-US" sz="3050" dirty="0"/>
          </a:p>
        </p:txBody>
      </p:sp>
      <p:sp>
        <p:nvSpPr>
          <p:cNvPr id="4" name="Shape 1"/>
          <p:cNvSpPr/>
          <p:nvPr/>
        </p:nvSpPr>
        <p:spPr>
          <a:xfrm>
            <a:off x="6440210" y="1943100"/>
            <a:ext cx="22860" cy="5550218"/>
          </a:xfrm>
          <a:prstGeom prst="roundRect">
            <a:avLst>
              <a:gd name="adj" fmla="val 286157"/>
            </a:avLst>
          </a:prstGeom>
          <a:solidFill>
            <a:srgbClr val="E1C7B6"/>
          </a:solidFill>
          <a:ln/>
        </p:spPr>
      </p:sp>
      <p:sp>
        <p:nvSpPr>
          <p:cNvPr id="5" name="Shape 2"/>
          <p:cNvSpPr/>
          <p:nvPr/>
        </p:nvSpPr>
        <p:spPr>
          <a:xfrm>
            <a:off x="6592550" y="2281952"/>
            <a:ext cx="467201" cy="22860"/>
          </a:xfrm>
          <a:prstGeom prst="roundRect">
            <a:avLst>
              <a:gd name="adj" fmla="val 286157"/>
            </a:avLst>
          </a:prstGeom>
          <a:solidFill>
            <a:srgbClr val="E1C7B6"/>
          </a:solidFill>
          <a:ln/>
        </p:spPr>
      </p:sp>
      <p:sp>
        <p:nvSpPr>
          <p:cNvPr id="6" name="Shape 3"/>
          <p:cNvSpPr/>
          <p:nvPr/>
        </p:nvSpPr>
        <p:spPr>
          <a:xfrm>
            <a:off x="6265009" y="2118241"/>
            <a:ext cx="350401" cy="350401"/>
          </a:xfrm>
          <a:prstGeom prst="roundRect">
            <a:avLst>
              <a:gd name="adj" fmla="val 18669"/>
            </a:avLst>
          </a:prstGeom>
          <a:solidFill>
            <a:srgbClr val="FBE1D0"/>
          </a:solidFill>
          <a:ln w="7620">
            <a:solidFill>
              <a:srgbClr val="E1C7B6"/>
            </a:solidFill>
            <a:prstDash val="solid"/>
          </a:ln>
        </p:spPr>
      </p:sp>
      <p:sp>
        <p:nvSpPr>
          <p:cNvPr id="7" name="Text 4"/>
          <p:cNvSpPr/>
          <p:nvPr/>
        </p:nvSpPr>
        <p:spPr>
          <a:xfrm>
            <a:off x="6323350" y="2147411"/>
            <a:ext cx="233601" cy="291941"/>
          </a:xfrm>
          <a:prstGeom prst="rect">
            <a:avLst/>
          </a:prstGeom>
          <a:noFill/>
          <a:ln/>
        </p:spPr>
        <p:txBody>
          <a:bodyPr wrap="none" lIns="0" tIns="0" rIns="0" bIns="0" rtlCol="0" anchor="t"/>
          <a:lstStyle/>
          <a:p>
            <a:pPr algn="ctr" indent="0" marL="0">
              <a:lnSpc>
                <a:spcPts val="1800"/>
              </a:lnSpc>
              <a:buNone/>
            </a:pPr>
            <a:r>
              <a:rPr lang="en-US" sz="1800" b="1" dirty="0">
                <a:solidFill>
                  <a:srgbClr val="000000"/>
                </a:solidFill>
                <a:latin typeface="Inter Bold" pitchFamily="34" charset="0"/>
                <a:ea typeface="Inter Bold" pitchFamily="34" charset="-122"/>
                <a:cs typeface="Inter Bold" pitchFamily="34" charset="-120"/>
              </a:rPr>
              <a:t>1</a:t>
            </a:r>
            <a:endParaRPr lang="en-US" sz="1800" dirty="0"/>
          </a:p>
        </p:txBody>
      </p:sp>
      <p:sp>
        <p:nvSpPr>
          <p:cNvPr id="8" name="Text 5"/>
          <p:cNvSpPr/>
          <p:nvPr/>
        </p:nvSpPr>
        <p:spPr>
          <a:xfrm>
            <a:off x="7218998" y="2098834"/>
            <a:ext cx="1946791" cy="243245"/>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Inter Bold" pitchFamily="34" charset="0"/>
                <a:ea typeface="Inter Bold" pitchFamily="34" charset="-122"/>
                <a:cs typeface="Inter Bold" pitchFamily="34" charset="-120"/>
              </a:rPr>
              <a:t>UI Approach</a:t>
            </a:r>
            <a:endParaRPr lang="en-US" sz="1500" dirty="0"/>
          </a:p>
        </p:txBody>
      </p:sp>
      <p:sp>
        <p:nvSpPr>
          <p:cNvPr id="9" name="Text 6"/>
          <p:cNvSpPr/>
          <p:nvPr/>
        </p:nvSpPr>
        <p:spPr>
          <a:xfrm>
            <a:off x="7218998" y="2435423"/>
            <a:ext cx="6632734" cy="498157"/>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Inter" pitchFamily="34" charset="0"/>
                <a:ea typeface="Inter" pitchFamily="34" charset="-122"/>
                <a:cs typeface="Inter" pitchFamily="34" charset="-120"/>
              </a:rPr>
              <a:t>React Native leverages native UI components directly, ensuring applications have an authentic platform-specific look and feel with minimal additional configuration required.</a:t>
            </a:r>
            <a:endParaRPr lang="en-US" sz="1200" dirty="0"/>
          </a:p>
        </p:txBody>
      </p:sp>
      <p:sp>
        <p:nvSpPr>
          <p:cNvPr id="10" name="Shape 7"/>
          <p:cNvSpPr/>
          <p:nvPr/>
        </p:nvSpPr>
        <p:spPr>
          <a:xfrm>
            <a:off x="6592550" y="3583900"/>
            <a:ext cx="467201" cy="22860"/>
          </a:xfrm>
          <a:prstGeom prst="roundRect">
            <a:avLst>
              <a:gd name="adj" fmla="val 286157"/>
            </a:avLst>
          </a:prstGeom>
          <a:solidFill>
            <a:srgbClr val="E1C7B6"/>
          </a:solidFill>
          <a:ln/>
        </p:spPr>
      </p:sp>
      <p:sp>
        <p:nvSpPr>
          <p:cNvPr id="11" name="Shape 8"/>
          <p:cNvSpPr/>
          <p:nvPr/>
        </p:nvSpPr>
        <p:spPr>
          <a:xfrm>
            <a:off x="6265009" y="3420189"/>
            <a:ext cx="350401" cy="350401"/>
          </a:xfrm>
          <a:prstGeom prst="roundRect">
            <a:avLst>
              <a:gd name="adj" fmla="val 18669"/>
            </a:avLst>
          </a:prstGeom>
          <a:solidFill>
            <a:srgbClr val="FBE1D0"/>
          </a:solidFill>
          <a:ln w="7620">
            <a:solidFill>
              <a:srgbClr val="E1C7B6"/>
            </a:solidFill>
            <a:prstDash val="solid"/>
          </a:ln>
        </p:spPr>
      </p:sp>
      <p:sp>
        <p:nvSpPr>
          <p:cNvPr id="12" name="Text 9"/>
          <p:cNvSpPr/>
          <p:nvPr/>
        </p:nvSpPr>
        <p:spPr>
          <a:xfrm>
            <a:off x="6323350" y="3449360"/>
            <a:ext cx="233601" cy="291941"/>
          </a:xfrm>
          <a:prstGeom prst="rect">
            <a:avLst/>
          </a:prstGeom>
          <a:noFill/>
          <a:ln/>
        </p:spPr>
        <p:txBody>
          <a:bodyPr wrap="none" lIns="0" tIns="0" rIns="0" bIns="0" rtlCol="0" anchor="t"/>
          <a:lstStyle/>
          <a:p>
            <a:pPr algn="ctr" indent="0" marL="0">
              <a:lnSpc>
                <a:spcPts val="1800"/>
              </a:lnSpc>
              <a:buNone/>
            </a:pPr>
            <a:r>
              <a:rPr lang="en-US" sz="1800" b="1" dirty="0">
                <a:solidFill>
                  <a:srgbClr val="000000"/>
                </a:solidFill>
                <a:latin typeface="Inter Bold" pitchFamily="34" charset="0"/>
                <a:ea typeface="Inter Bold" pitchFamily="34" charset="-122"/>
                <a:cs typeface="Inter Bold" pitchFamily="34" charset="-120"/>
              </a:rPr>
              <a:t>2</a:t>
            </a:r>
            <a:endParaRPr lang="en-US" sz="1800" dirty="0"/>
          </a:p>
        </p:txBody>
      </p:sp>
      <p:sp>
        <p:nvSpPr>
          <p:cNvPr id="13" name="Text 10"/>
          <p:cNvSpPr/>
          <p:nvPr/>
        </p:nvSpPr>
        <p:spPr>
          <a:xfrm>
            <a:off x="7218998" y="3400782"/>
            <a:ext cx="1946791" cy="243245"/>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Inter Bold" pitchFamily="34" charset="0"/>
                <a:ea typeface="Inter Bold" pitchFamily="34" charset="-122"/>
                <a:cs typeface="Inter Bold" pitchFamily="34" charset="-120"/>
              </a:rPr>
              <a:t>Xamarin Options</a:t>
            </a:r>
            <a:endParaRPr lang="en-US" sz="1500" dirty="0"/>
          </a:p>
        </p:txBody>
      </p:sp>
      <p:sp>
        <p:nvSpPr>
          <p:cNvPr id="14" name="Text 11"/>
          <p:cNvSpPr/>
          <p:nvPr/>
        </p:nvSpPr>
        <p:spPr>
          <a:xfrm>
            <a:off x="7218998" y="3737372"/>
            <a:ext cx="6632734" cy="747236"/>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Inter" pitchFamily="34" charset="0"/>
                <a:ea typeface="Inter" pitchFamily="34" charset="-122"/>
                <a:cs typeface="Inter" pitchFamily="34" charset="-120"/>
              </a:rPr>
              <a:t>Offers Xamarin.Forms for shared UI across platforms with less customization or Xamarin.iOS/Xamarin.Android for platform-specific development with greater control but less code sharing.</a:t>
            </a:r>
            <a:endParaRPr lang="en-US" sz="1200" dirty="0"/>
          </a:p>
        </p:txBody>
      </p:sp>
      <p:sp>
        <p:nvSpPr>
          <p:cNvPr id="15" name="Shape 12"/>
          <p:cNvSpPr/>
          <p:nvPr/>
        </p:nvSpPr>
        <p:spPr>
          <a:xfrm>
            <a:off x="6592550" y="5134928"/>
            <a:ext cx="467201" cy="22860"/>
          </a:xfrm>
          <a:prstGeom prst="roundRect">
            <a:avLst>
              <a:gd name="adj" fmla="val 286157"/>
            </a:avLst>
          </a:prstGeom>
          <a:solidFill>
            <a:srgbClr val="E1C7B6"/>
          </a:solidFill>
          <a:ln/>
        </p:spPr>
      </p:sp>
      <p:sp>
        <p:nvSpPr>
          <p:cNvPr id="16" name="Shape 13"/>
          <p:cNvSpPr/>
          <p:nvPr/>
        </p:nvSpPr>
        <p:spPr>
          <a:xfrm>
            <a:off x="6265009" y="4971217"/>
            <a:ext cx="350401" cy="350401"/>
          </a:xfrm>
          <a:prstGeom prst="roundRect">
            <a:avLst>
              <a:gd name="adj" fmla="val 18669"/>
            </a:avLst>
          </a:prstGeom>
          <a:solidFill>
            <a:srgbClr val="FBE1D0"/>
          </a:solidFill>
          <a:ln w="7620">
            <a:solidFill>
              <a:srgbClr val="E1C7B6"/>
            </a:solidFill>
            <a:prstDash val="solid"/>
          </a:ln>
        </p:spPr>
      </p:sp>
      <p:sp>
        <p:nvSpPr>
          <p:cNvPr id="17" name="Text 14"/>
          <p:cNvSpPr/>
          <p:nvPr/>
        </p:nvSpPr>
        <p:spPr>
          <a:xfrm>
            <a:off x="6323350" y="5000387"/>
            <a:ext cx="233601" cy="291941"/>
          </a:xfrm>
          <a:prstGeom prst="rect">
            <a:avLst/>
          </a:prstGeom>
          <a:noFill/>
          <a:ln/>
        </p:spPr>
        <p:txBody>
          <a:bodyPr wrap="none" lIns="0" tIns="0" rIns="0" bIns="0" rtlCol="0" anchor="t"/>
          <a:lstStyle/>
          <a:p>
            <a:pPr algn="ctr" indent="0" marL="0">
              <a:lnSpc>
                <a:spcPts val="1800"/>
              </a:lnSpc>
              <a:buNone/>
            </a:pPr>
            <a:r>
              <a:rPr lang="en-US" sz="1800" b="1" dirty="0">
                <a:solidFill>
                  <a:srgbClr val="000000"/>
                </a:solidFill>
                <a:latin typeface="Inter Bold" pitchFamily="34" charset="0"/>
                <a:ea typeface="Inter Bold" pitchFamily="34" charset="-122"/>
                <a:cs typeface="Inter Bold" pitchFamily="34" charset="-120"/>
              </a:rPr>
              <a:t>3</a:t>
            </a:r>
            <a:endParaRPr lang="en-US" sz="1800" dirty="0"/>
          </a:p>
        </p:txBody>
      </p:sp>
      <p:sp>
        <p:nvSpPr>
          <p:cNvPr id="18" name="Text 15"/>
          <p:cNvSpPr/>
          <p:nvPr/>
        </p:nvSpPr>
        <p:spPr>
          <a:xfrm>
            <a:off x="7218998" y="4951809"/>
            <a:ext cx="1946791" cy="243245"/>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Inter Bold" pitchFamily="34" charset="0"/>
                <a:ea typeface="Inter Bold" pitchFamily="34" charset="-122"/>
                <a:cs typeface="Inter Bold" pitchFamily="34" charset="-120"/>
              </a:rPr>
              <a:t>Development Tools</a:t>
            </a:r>
            <a:endParaRPr lang="en-US" sz="1500" dirty="0"/>
          </a:p>
        </p:txBody>
      </p:sp>
      <p:sp>
        <p:nvSpPr>
          <p:cNvPr id="19" name="Text 16"/>
          <p:cNvSpPr/>
          <p:nvPr/>
        </p:nvSpPr>
        <p:spPr>
          <a:xfrm>
            <a:off x="7218998" y="5288399"/>
            <a:ext cx="6632734" cy="747236"/>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Inter" pitchFamily="34" charset="0"/>
                <a:ea typeface="Inter" pitchFamily="34" charset="-122"/>
                <a:cs typeface="Inter" pitchFamily="34" charset="-120"/>
              </a:rPr>
              <a:t>React Native provides a lightweight development environment with hot reloading for rapid iteration. Xamarin integrates deeply with Visual Studio, offering robust tooling but sometimes slower build and deployment processes.</a:t>
            </a:r>
            <a:endParaRPr lang="en-US" sz="1200" dirty="0"/>
          </a:p>
        </p:txBody>
      </p:sp>
      <p:sp>
        <p:nvSpPr>
          <p:cNvPr id="20" name="Shape 17"/>
          <p:cNvSpPr/>
          <p:nvPr/>
        </p:nvSpPr>
        <p:spPr>
          <a:xfrm>
            <a:off x="6592550" y="6685955"/>
            <a:ext cx="467201" cy="22860"/>
          </a:xfrm>
          <a:prstGeom prst="roundRect">
            <a:avLst>
              <a:gd name="adj" fmla="val 286157"/>
            </a:avLst>
          </a:prstGeom>
          <a:solidFill>
            <a:srgbClr val="E1C7B6"/>
          </a:solidFill>
          <a:ln/>
        </p:spPr>
      </p:sp>
      <p:sp>
        <p:nvSpPr>
          <p:cNvPr id="21" name="Shape 18"/>
          <p:cNvSpPr/>
          <p:nvPr/>
        </p:nvSpPr>
        <p:spPr>
          <a:xfrm>
            <a:off x="6265009" y="6522244"/>
            <a:ext cx="350401" cy="350401"/>
          </a:xfrm>
          <a:prstGeom prst="roundRect">
            <a:avLst>
              <a:gd name="adj" fmla="val 18669"/>
            </a:avLst>
          </a:prstGeom>
          <a:solidFill>
            <a:srgbClr val="FBE1D0"/>
          </a:solidFill>
          <a:ln w="7620">
            <a:solidFill>
              <a:srgbClr val="E1C7B6"/>
            </a:solidFill>
            <a:prstDash val="solid"/>
          </a:ln>
        </p:spPr>
      </p:sp>
      <p:sp>
        <p:nvSpPr>
          <p:cNvPr id="22" name="Text 19"/>
          <p:cNvSpPr/>
          <p:nvPr/>
        </p:nvSpPr>
        <p:spPr>
          <a:xfrm>
            <a:off x="6323350" y="6551414"/>
            <a:ext cx="233601" cy="291941"/>
          </a:xfrm>
          <a:prstGeom prst="rect">
            <a:avLst/>
          </a:prstGeom>
          <a:noFill/>
          <a:ln/>
        </p:spPr>
        <p:txBody>
          <a:bodyPr wrap="none" lIns="0" tIns="0" rIns="0" bIns="0" rtlCol="0" anchor="t"/>
          <a:lstStyle/>
          <a:p>
            <a:pPr algn="ctr" indent="0" marL="0">
              <a:lnSpc>
                <a:spcPts val="1800"/>
              </a:lnSpc>
              <a:buNone/>
            </a:pPr>
            <a:r>
              <a:rPr lang="en-US" sz="1800" b="1" dirty="0">
                <a:solidFill>
                  <a:srgbClr val="000000"/>
                </a:solidFill>
                <a:latin typeface="Inter Bold" pitchFamily="34" charset="0"/>
                <a:ea typeface="Inter Bold" pitchFamily="34" charset="-122"/>
                <a:cs typeface="Inter Bold" pitchFamily="34" charset="-120"/>
              </a:rPr>
              <a:t>4</a:t>
            </a:r>
            <a:endParaRPr lang="en-US" sz="1800" dirty="0"/>
          </a:p>
        </p:txBody>
      </p:sp>
      <p:sp>
        <p:nvSpPr>
          <p:cNvPr id="23" name="Text 20"/>
          <p:cNvSpPr/>
          <p:nvPr/>
        </p:nvSpPr>
        <p:spPr>
          <a:xfrm>
            <a:off x="7218998" y="6502837"/>
            <a:ext cx="1946791" cy="243245"/>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Inter Bold" pitchFamily="34" charset="0"/>
                <a:ea typeface="Inter Bold" pitchFamily="34" charset="-122"/>
                <a:cs typeface="Inter Bold" pitchFamily="34" charset="-120"/>
              </a:rPr>
              <a:t>Community Support</a:t>
            </a:r>
            <a:endParaRPr lang="en-US" sz="1500" dirty="0"/>
          </a:p>
        </p:txBody>
      </p:sp>
      <p:sp>
        <p:nvSpPr>
          <p:cNvPr id="24" name="Text 21"/>
          <p:cNvSpPr/>
          <p:nvPr/>
        </p:nvSpPr>
        <p:spPr>
          <a:xfrm>
            <a:off x="7218998" y="6839426"/>
            <a:ext cx="6632734" cy="498157"/>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Inter" pitchFamily="34" charset="0"/>
                <a:ea typeface="Inter" pitchFamily="34" charset="-122"/>
                <a:cs typeface="Inter" pitchFamily="34" charset="-120"/>
              </a:rPr>
              <a:t>React Native enjoys stronger community support and more third-party libraries. Xamarin has solid Microsoft backing but a smaller community and fewer ready-made solutions.</a:t>
            </a:r>
            <a:endParaRPr lang="en-US" sz="1200" dirty="0"/>
          </a:p>
        </p:txBody>
      </p:sp>
      <p:pic>
        <p:nvPicPr>
          <p:cNvPr id="25"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40036"/>
            <a:ext cx="12218789" cy="708779"/>
          </a:xfrm>
          <a:prstGeom prst="rect">
            <a:avLst/>
          </a:prstGeom>
          <a:noFill/>
          <a:ln/>
        </p:spPr>
        <p:txBody>
          <a:bodyPr wrap="none" lIns="0" tIns="0" rIns="0" bIns="0" rtlCol="0" anchor="t"/>
          <a:lstStyle/>
          <a:p>
            <a:pPr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React Native vs Ionic: Technology Approach</a:t>
            </a:r>
            <a:endParaRPr lang="en-US" sz="4450" dirty="0"/>
          </a:p>
        </p:txBody>
      </p:sp>
      <p:sp>
        <p:nvSpPr>
          <p:cNvPr id="3" name="Text 1"/>
          <p:cNvSpPr/>
          <p:nvPr/>
        </p:nvSpPr>
        <p:spPr>
          <a:xfrm>
            <a:off x="1857256" y="2402443"/>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Language Base</a:t>
            </a:r>
            <a:endParaRPr lang="en-US" sz="2200" dirty="0"/>
          </a:p>
        </p:txBody>
      </p:sp>
      <p:sp>
        <p:nvSpPr>
          <p:cNvPr id="4" name="Text 2"/>
          <p:cNvSpPr/>
          <p:nvPr/>
        </p:nvSpPr>
        <p:spPr>
          <a:xfrm>
            <a:off x="793790" y="2892862"/>
            <a:ext cx="3898702" cy="1451610"/>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Both frameworks use JavaScript, but Ionic typically incorporates Angular, React, or Vue to build hybrid apps running in WebViews.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6226731" y="3176588"/>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000000"/>
                </a:solidFill>
                <a:latin typeface="Inter Bold" pitchFamily="34" charset="0"/>
                <a:ea typeface="Inter Bold" pitchFamily="34" charset="-122"/>
                <a:cs typeface="Inter Bold" pitchFamily="34" charset="-120"/>
              </a:rPr>
              <a:t>1</a:t>
            </a:r>
            <a:endParaRPr lang="en-US" sz="2650" dirty="0"/>
          </a:p>
        </p:txBody>
      </p:sp>
      <p:sp>
        <p:nvSpPr>
          <p:cNvPr id="7" name="Text 4"/>
          <p:cNvSpPr/>
          <p:nvPr/>
        </p:nvSpPr>
        <p:spPr>
          <a:xfrm>
            <a:off x="9937790" y="24024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Rendering Method</a:t>
            </a:r>
            <a:endParaRPr lang="en-US" sz="2200" dirty="0"/>
          </a:p>
        </p:txBody>
      </p:sp>
      <p:sp>
        <p:nvSpPr>
          <p:cNvPr id="8" name="Text 5"/>
          <p:cNvSpPr/>
          <p:nvPr/>
        </p:nvSpPr>
        <p:spPr>
          <a:xfrm>
            <a:off x="9937790" y="2892862"/>
            <a:ext cx="38988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React Native converts JavaScript to native UI components, while Ionic renders through browser-based WebViews.</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452604" y="3565088"/>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000000"/>
                </a:solidFill>
                <a:latin typeface="Inter Bold" pitchFamily="34" charset="0"/>
                <a:ea typeface="Inter Bold" pitchFamily="34" charset="-122"/>
                <a:cs typeface="Inter Bold" pitchFamily="34" charset="-120"/>
              </a:rPr>
              <a:t>2</a:t>
            </a:r>
            <a:endParaRPr lang="en-US" sz="2650" dirty="0"/>
          </a:p>
        </p:txBody>
      </p:sp>
      <p:sp>
        <p:nvSpPr>
          <p:cNvPr id="11" name="Text 7"/>
          <p:cNvSpPr/>
          <p:nvPr/>
        </p:nvSpPr>
        <p:spPr>
          <a:xfrm>
            <a:off x="9937790" y="46846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Performance Impact</a:t>
            </a:r>
            <a:endParaRPr lang="en-US" sz="2200" dirty="0"/>
          </a:p>
        </p:txBody>
      </p:sp>
      <p:sp>
        <p:nvSpPr>
          <p:cNvPr id="12" name="Text 8"/>
          <p:cNvSpPr/>
          <p:nvPr/>
        </p:nvSpPr>
        <p:spPr>
          <a:xfrm>
            <a:off x="9937790" y="5175052"/>
            <a:ext cx="3898821"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WebView approach in Ionic creates an additional layer between code and device, potentially reducing performance compared to React Native.</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8064103" y="5790962"/>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000000"/>
                </a:solidFill>
                <a:latin typeface="Inter Bold" pitchFamily="34" charset="0"/>
                <a:ea typeface="Inter Bold" pitchFamily="34" charset="-122"/>
                <a:cs typeface="Inter Bold" pitchFamily="34" charset="-120"/>
              </a:rPr>
              <a:t>3</a:t>
            </a:r>
            <a:endParaRPr lang="en-US" sz="2650" dirty="0"/>
          </a:p>
        </p:txBody>
      </p:sp>
      <p:sp>
        <p:nvSpPr>
          <p:cNvPr id="15" name="Text 10"/>
          <p:cNvSpPr/>
          <p:nvPr/>
        </p:nvSpPr>
        <p:spPr>
          <a:xfrm>
            <a:off x="1857256" y="4866084"/>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Native Access</a:t>
            </a:r>
            <a:endParaRPr lang="en-US" sz="2200" dirty="0"/>
          </a:p>
        </p:txBody>
      </p:sp>
      <p:sp>
        <p:nvSpPr>
          <p:cNvPr id="16" name="Text 11"/>
          <p:cNvSpPr/>
          <p:nvPr/>
        </p:nvSpPr>
        <p:spPr>
          <a:xfrm>
            <a:off x="793790" y="5356503"/>
            <a:ext cx="3898702" cy="1451610"/>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React Native provides direct access to native APIs, while Ionic requires plugins like Capacitor or Cordova to access native features.</a:t>
            </a:r>
            <a:endParaRPr lang="en-US" sz="1750" dirty="0"/>
          </a:p>
        </p:txBody>
      </p:sp>
      <p:pic>
        <p:nvPicPr>
          <p:cNvPr id="17" name="Image 3" descr="preencoded.png">    </p:cNvPr>
          <p:cNvPicPr>
            <a:picLocks noChangeAspect="1"/>
          </p:cNvPicPr>
          <p:nvPr/>
        </p:nvPicPr>
        <p:blipFill>
          <a:blip r:embed="rId4"/>
          <a:stretch>
            <a:fillRect/>
          </a:stretch>
        </p:blipFill>
        <p:spPr>
          <a:xfrm>
            <a:off x="5032653" y="2413516"/>
            <a:ext cx="4564975" cy="4564975"/>
          </a:xfrm>
          <a:prstGeom prst="rect">
            <a:avLst/>
          </a:prstGeom>
        </p:spPr>
      </p:pic>
      <p:sp>
        <p:nvSpPr>
          <p:cNvPr id="18" name="Text 12"/>
          <p:cNvSpPr/>
          <p:nvPr/>
        </p:nvSpPr>
        <p:spPr>
          <a:xfrm>
            <a:off x="5838230" y="5402461"/>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000000"/>
                </a:solidFill>
                <a:latin typeface="Inter Bold" pitchFamily="34" charset="0"/>
                <a:ea typeface="Inter Bold" pitchFamily="34" charset="-122"/>
                <a:cs typeface="Inter Bold" pitchFamily="34" charset="-120"/>
              </a:rPr>
              <a:t>4</a:t>
            </a:r>
            <a:endParaRPr lang="en-US" sz="2650" dirty="0"/>
          </a:p>
        </p:txBody>
      </p:sp>
      <p:pic>
        <p:nvPicPr>
          <p:cNvPr id="19"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66286"/>
            <a:ext cx="7556421" cy="992267"/>
          </a:xfrm>
          <a:prstGeom prst="rect">
            <a:avLst/>
          </a:prstGeom>
          <a:noFill/>
          <a:ln/>
        </p:spPr>
        <p:txBody>
          <a:bodyPr wrap="square" lIns="0" tIns="0" rIns="0" bIns="0" rtlCol="0" anchor="t"/>
          <a:lstStyle/>
          <a:p>
            <a:pPr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React Native vs Ionic: Developer Experience &amp; Use Cases</a:t>
            </a:r>
            <a:endParaRPr lang="en-US" sz="3100" dirty="0"/>
          </a:p>
        </p:txBody>
      </p:sp>
      <p:sp>
        <p:nvSpPr>
          <p:cNvPr id="4" name="Shape 1"/>
          <p:cNvSpPr/>
          <p:nvPr/>
        </p:nvSpPr>
        <p:spPr>
          <a:xfrm>
            <a:off x="6280190" y="1996678"/>
            <a:ext cx="7556421" cy="1184077"/>
          </a:xfrm>
          <a:prstGeom prst="roundRect">
            <a:avLst>
              <a:gd name="adj" fmla="val 5632"/>
            </a:avLst>
          </a:prstGeom>
          <a:solidFill>
            <a:srgbClr val="FBE1D0"/>
          </a:solidFill>
          <a:ln w="7620">
            <a:solidFill>
              <a:srgbClr val="E1C7B6"/>
            </a:solidFill>
            <a:prstDash val="solid"/>
          </a:ln>
        </p:spPr>
      </p:sp>
      <p:sp>
        <p:nvSpPr>
          <p:cNvPr id="5" name="Text 2"/>
          <p:cNvSpPr/>
          <p:nvPr/>
        </p:nvSpPr>
        <p:spPr>
          <a:xfrm>
            <a:off x="6446520" y="2163008"/>
            <a:ext cx="3137178" cy="248007"/>
          </a:xfrm>
          <a:prstGeom prst="rect">
            <a:avLst/>
          </a:prstGeom>
          <a:noFill/>
          <a:ln/>
        </p:spPr>
        <p:txBody>
          <a:bodyPr wrap="none" lIns="0" tIns="0" rIns="0" bIns="0" rtlCol="0" anchor="t"/>
          <a:lstStyle/>
          <a:p>
            <a:pP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Ideal Use Cases for React Native</a:t>
            </a:r>
            <a:endParaRPr lang="en-US" sz="1550" dirty="0"/>
          </a:p>
        </p:txBody>
      </p:sp>
      <p:sp>
        <p:nvSpPr>
          <p:cNvPr id="6" name="Text 3"/>
          <p:cNvSpPr/>
          <p:nvPr/>
        </p:nvSpPr>
        <p:spPr>
          <a:xfrm>
            <a:off x="6446520" y="2506266"/>
            <a:ext cx="7223760" cy="508159"/>
          </a:xfrm>
          <a:prstGeom prst="rect">
            <a:avLst/>
          </a:prstGeom>
          <a:noFill/>
          <a:ln/>
        </p:spPr>
        <p:txBody>
          <a:bodyPr wrap="square" lIns="0" tIns="0" rIns="0" bIns="0" rtlCol="0" anchor="t"/>
          <a:lstStyle/>
          <a:p>
            <a:pPr indent="0" marL="0">
              <a:lnSpc>
                <a:spcPts val="2000"/>
              </a:lnSpc>
              <a:buNone/>
            </a:pPr>
            <a:r>
              <a:rPr lang="en-US" sz="1250" dirty="0">
                <a:solidFill>
                  <a:srgbClr val="000000"/>
                </a:solidFill>
                <a:latin typeface="Inter" pitchFamily="34" charset="0"/>
                <a:ea typeface="Inter" pitchFamily="34" charset="-122"/>
                <a:cs typeface="Inter" pitchFamily="34" charset="-120"/>
              </a:rPr>
              <a:t>Applications requiring near-native performance and user experience, including most business apps, social networks, and content-driven applications with moderate animation needs.</a:t>
            </a:r>
            <a:endParaRPr lang="en-US" sz="1250" dirty="0"/>
          </a:p>
        </p:txBody>
      </p:sp>
      <p:sp>
        <p:nvSpPr>
          <p:cNvPr id="7" name="Shape 4"/>
          <p:cNvSpPr/>
          <p:nvPr/>
        </p:nvSpPr>
        <p:spPr>
          <a:xfrm>
            <a:off x="6280190" y="3339465"/>
            <a:ext cx="7556421" cy="1184077"/>
          </a:xfrm>
          <a:prstGeom prst="roundRect">
            <a:avLst>
              <a:gd name="adj" fmla="val 5632"/>
            </a:avLst>
          </a:prstGeom>
          <a:solidFill>
            <a:srgbClr val="FBE1D0"/>
          </a:solidFill>
          <a:ln w="7620">
            <a:solidFill>
              <a:srgbClr val="E1C7B6"/>
            </a:solidFill>
            <a:prstDash val="solid"/>
          </a:ln>
        </p:spPr>
      </p:sp>
      <p:sp>
        <p:nvSpPr>
          <p:cNvPr id="8" name="Text 5"/>
          <p:cNvSpPr/>
          <p:nvPr/>
        </p:nvSpPr>
        <p:spPr>
          <a:xfrm>
            <a:off x="6446520" y="3505795"/>
            <a:ext cx="2382798" cy="248007"/>
          </a:xfrm>
          <a:prstGeom prst="rect">
            <a:avLst/>
          </a:prstGeom>
          <a:noFill/>
          <a:ln/>
        </p:spPr>
        <p:txBody>
          <a:bodyPr wrap="none" lIns="0" tIns="0" rIns="0" bIns="0" rtlCol="0" anchor="t"/>
          <a:lstStyle/>
          <a:p>
            <a:pP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Ideal Use Cases for Ionic</a:t>
            </a:r>
            <a:endParaRPr lang="en-US" sz="1550" dirty="0"/>
          </a:p>
        </p:txBody>
      </p:sp>
      <p:sp>
        <p:nvSpPr>
          <p:cNvPr id="9" name="Text 6"/>
          <p:cNvSpPr/>
          <p:nvPr/>
        </p:nvSpPr>
        <p:spPr>
          <a:xfrm>
            <a:off x="6446520" y="3849053"/>
            <a:ext cx="7223760" cy="508159"/>
          </a:xfrm>
          <a:prstGeom prst="rect">
            <a:avLst/>
          </a:prstGeom>
          <a:noFill/>
          <a:ln/>
        </p:spPr>
        <p:txBody>
          <a:bodyPr wrap="square" lIns="0" tIns="0" rIns="0" bIns="0" rtlCol="0" anchor="t"/>
          <a:lstStyle/>
          <a:p>
            <a:pPr indent="0" marL="0">
              <a:lnSpc>
                <a:spcPts val="2000"/>
              </a:lnSpc>
              <a:buNone/>
            </a:pPr>
            <a:r>
              <a:rPr lang="en-US" sz="1250" dirty="0">
                <a:solidFill>
                  <a:srgbClr val="000000"/>
                </a:solidFill>
                <a:latin typeface="Inter" pitchFamily="34" charset="0"/>
                <a:ea typeface="Inter" pitchFamily="34" charset="-122"/>
                <a:cs typeface="Inter" pitchFamily="34" charset="-120"/>
              </a:rPr>
              <a:t>Content-focused applications with minimal animation requirements, internal enterprise apps, or rapid prototyping where development speed outweighs performance concerns.</a:t>
            </a:r>
            <a:endParaRPr lang="en-US" sz="1250" dirty="0"/>
          </a:p>
        </p:txBody>
      </p:sp>
      <p:sp>
        <p:nvSpPr>
          <p:cNvPr id="10" name="Shape 7"/>
          <p:cNvSpPr/>
          <p:nvPr/>
        </p:nvSpPr>
        <p:spPr>
          <a:xfrm>
            <a:off x="6280190" y="4682252"/>
            <a:ext cx="7556421" cy="1184077"/>
          </a:xfrm>
          <a:prstGeom prst="roundRect">
            <a:avLst>
              <a:gd name="adj" fmla="val 5632"/>
            </a:avLst>
          </a:prstGeom>
          <a:solidFill>
            <a:srgbClr val="FBE1D0"/>
          </a:solidFill>
          <a:ln w="7620">
            <a:solidFill>
              <a:srgbClr val="E1C7B6"/>
            </a:solidFill>
            <a:prstDash val="solid"/>
          </a:ln>
        </p:spPr>
      </p:sp>
      <p:sp>
        <p:nvSpPr>
          <p:cNvPr id="11" name="Text 8"/>
          <p:cNvSpPr/>
          <p:nvPr/>
        </p:nvSpPr>
        <p:spPr>
          <a:xfrm>
            <a:off x="6446520" y="4848582"/>
            <a:ext cx="3064550" cy="248007"/>
          </a:xfrm>
          <a:prstGeom prst="rect">
            <a:avLst/>
          </a:prstGeom>
          <a:noFill/>
          <a:ln/>
        </p:spPr>
        <p:txBody>
          <a:bodyPr wrap="none" lIns="0" tIns="0" rIns="0" bIns="0" rtlCol="0" anchor="t"/>
          <a:lstStyle/>
          <a:p>
            <a:pP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React Native Development Flow</a:t>
            </a:r>
            <a:endParaRPr lang="en-US" sz="1550" dirty="0"/>
          </a:p>
        </p:txBody>
      </p:sp>
      <p:sp>
        <p:nvSpPr>
          <p:cNvPr id="12" name="Text 9"/>
          <p:cNvSpPr/>
          <p:nvPr/>
        </p:nvSpPr>
        <p:spPr>
          <a:xfrm>
            <a:off x="6446520" y="5191839"/>
            <a:ext cx="7223760" cy="508159"/>
          </a:xfrm>
          <a:prstGeom prst="rect">
            <a:avLst/>
          </a:prstGeom>
          <a:noFill/>
          <a:ln/>
        </p:spPr>
        <p:txBody>
          <a:bodyPr wrap="square" lIns="0" tIns="0" rIns="0" bIns="0" rtlCol="0" anchor="t"/>
          <a:lstStyle/>
          <a:p>
            <a:pPr indent="0" marL="0">
              <a:lnSpc>
                <a:spcPts val="2000"/>
              </a:lnSpc>
              <a:buNone/>
            </a:pPr>
            <a:r>
              <a:rPr lang="en-US" sz="1250" dirty="0">
                <a:solidFill>
                  <a:srgbClr val="000000"/>
                </a:solidFill>
                <a:latin typeface="Inter" pitchFamily="34" charset="0"/>
                <a:ea typeface="Inter" pitchFamily="34" charset="-122"/>
                <a:cs typeface="Inter" pitchFamily="34" charset="-120"/>
              </a:rPr>
              <a:t>Offers hot reloading for instant feedback during development, with a comprehensive ecosystem of tools and libraries. The learning curve is moderate for JavaScript developers.</a:t>
            </a:r>
            <a:endParaRPr lang="en-US" sz="1250" dirty="0"/>
          </a:p>
        </p:txBody>
      </p:sp>
      <p:sp>
        <p:nvSpPr>
          <p:cNvPr id="13" name="Shape 10"/>
          <p:cNvSpPr/>
          <p:nvPr/>
        </p:nvSpPr>
        <p:spPr>
          <a:xfrm>
            <a:off x="6280190" y="6025039"/>
            <a:ext cx="7556421" cy="1438156"/>
          </a:xfrm>
          <a:prstGeom prst="roundRect">
            <a:avLst>
              <a:gd name="adj" fmla="val 4637"/>
            </a:avLst>
          </a:prstGeom>
          <a:solidFill>
            <a:srgbClr val="FBE1D0"/>
          </a:solidFill>
          <a:ln w="7620">
            <a:solidFill>
              <a:srgbClr val="E1C7B6"/>
            </a:solidFill>
            <a:prstDash val="solid"/>
          </a:ln>
        </p:spPr>
      </p:sp>
      <p:sp>
        <p:nvSpPr>
          <p:cNvPr id="14" name="Text 11"/>
          <p:cNvSpPr/>
          <p:nvPr/>
        </p:nvSpPr>
        <p:spPr>
          <a:xfrm>
            <a:off x="6446520" y="6191369"/>
            <a:ext cx="2310170" cy="248007"/>
          </a:xfrm>
          <a:prstGeom prst="rect">
            <a:avLst/>
          </a:prstGeom>
          <a:noFill/>
          <a:ln/>
        </p:spPr>
        <p:txBody>
          <a:bodyPr wrap="none" lIns="0" tIns="0" rIns="0" bIns="0" rtlCol="0" anchor="t"/>
          <a:lstStyle/>
          <a:p>
            <a:pP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Ionic Development Flow</a:t>
            </a:r>
            <a:endParaRPr lang="en-US" sz="1550" dirty="0"/>
          </a:p>
        </p:txBody>
      </p:sp>
      <p:sp>
        <p:nvSpPr>
          <p:cNvPr id="15" name="Text 12"/>
          <p:cNvSpPr/>
          <p:nvPr/>
        </p:nvSpPr>
        <p:spPr>
          <a:xfrm>
            <a:off x="6446520" y="6534626"/>
            <a:ext cx="7223760" cy="762238"/>
          </a:xfrm>
          <a:prstGeom prst="rect">
            <a:avLst/>
          </a:prstGeom>
          <a:noFill/>
          <a:ln/>
        </p:spPr>
        <p:txBody>
          <a:bodyPr wrap="square" lIns="0" tIns="0" rIns="0" bIns="0" rtlCol="0" anchor="t"/>
          <a:lstStyle/>
          <a:p>
            <a:pPr indent="0" marL="0">
              <a:lnSpc>
                <a:spcPts val="2000"/>
              </a:lnSpc>
              <a:buNone/>
            </a:pPr>
            <a:r>
              <a:rPr lang="en-US" sz="1250" dirty="0">
                <a:solidFill>
                  <a:srgbClr val="000000"/>
                </a:solidFill>
                <a:latin typeface="Inter" pitchFamily="34" charset="0"/>
                <a:ea typeface="Inter" pitchFamily="34" charset="-122"/>
                <a:cs typeface="Inter" pitchFamily="34" charset="-120"/>
              </a:rPr>
              <a:t>Extremely accessible for web developers with minimal learning curve. The WebView approach allows direct use of web development skills but imposes limitations on native functionality and performance.</a:t>
            </a:r>
            <a:endParaRPr lang="en-US" sz="1250" dirty="0"/>
          </a:p>
        </p:txBody>
      </p:sp>
      <p:pic>
        <p:nvPicPr>
          <p:cNvPr id="16"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16399"/>
            <a:ext cx="10940534" cy="602456"/>
          </a:xfrm>
          <a:prstGeom prst="rect">
            <a:avLst/>
          </a:prstGeom>
          <a:noFill/>
          <a:ln/>
        </p:spPr>
        <p:txBody>
          <a:bodyPr wrap="none" lIns="0" tIns="0" rIns="0" bIns="0" rtlCol="0" anchor="t"/>
          <a:lstStyle/>
          <a:p>
            <a:pPr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React Native vs Swift: Native iOS Development</a:t>
            </a:r>
            <a:endParaRPr lang="en-US" sz="3750" dirty="0"/>
          </a:p>
        </p:txBody>
      </p:sp>
      <p:sp>
        <p:nvSpPr>
          <p:cNvPr id="3" name="Shape 1"/>
          <p:cNvSpPr/>
          <p:nvPr/>
        </p:nvSpPr>
        <p:spPr>
          <a:xfrm>
            <a:off x="793790" y="1704380"/>
            <a:ext cx="2173724" cy="1110734"/>
          </a:xfrm>
          <a:prstGeom prst="roundRect">
            <a:avLst>
              <a:gd name="adj" fmla="val 7290"/>
            </a:avLst>
          </a:prstGeom>
          <a:solidFill>
            <a:srgbClr val="FBE1D0"/>
          </a:solidFill>
          <a:ln w="7620">
            <a:solidFill>
              <a:srgbClr val="E1C7B6"/>
            </a:solidFill>
            <a:prstDash val="solid"/>
          </a:ln>
        </p:spPr>
      </p:sp>
      <p:sp>
        <p:nvSpPr>
          <p:cNvPr id="4" name="Text 2"/>
          <p:cNvSpPr/>
          <p:nvPr/>
        </p:nvSpPr>
        <p:spPr>
          <a:xfrm>
            <a:off x="1745099" y="2090261"/>
            <a:ext cx="271105" cy="338852"/>
          </a:xfrm>
          <a:prstGeom prst="rect">
            <a:avLst/>
          </a:prstGeom>
          <a:noFill/>
          <a:ln/>
        </p:spPr>
        <p:txBody>
          <a:bodyPr wrap="none" lIns="0" tIns="0" rIns="0" bIns="0" rtlCol="0" anchor="t"/>
          <a:lstStyle/>
          <a:p>
            <a:pPr algn="ctr" indent="0" marL="0">
              <a:lnSpc>
                <a:spcPts val="3400"/>
              </a:lnSpc>
              <a:buNone/>
            </a:pPr>
            <a:r>
              <a:rPr lang="en-US" sz="2100" b="1" dirty="0">
                <a:solidFill>
                  <a:srgbClr val="000000"/>
                </a:solidFill>
                <a:latin typeface="Inter Bold" pitchFamily="34" charset="0"/>
                <a:ea typeface="Inter Bold" pitchFamily="34" charset="-122"/>
                <a:cs typeface="Inter Bold" pitchFamily="34" charset="-120"/>
              </a:rPr>
              <a:t>1</a:t>
            </a:r>
            <a:endParaRPr lang="en-US" sz="2100" dirty="0"/>
          </a:p>
        </p:txBody>
      </p:sp>
      <p:sp>
        <p:nvSpPr>
          <p:cNvPr id="5" name="Text 3"/>
          <p:cNvSpPr/>
          <p:nvPr/>
        </p:nvSpPr>
        <p:spPr>
          <a:xfrm>
            <a:off x="3160276" y="1897142"/>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Platform Coverage</a:t>
            </a:r>
            <a:endParaRPr lang="en-US" sz="1850" dirty="0"/>
          </a:p>
        </p:txBody>
      </p:sp>
      <p:sp>
        <p:nvSpPr>
          <p:cNvPr id="6" name="Text 4"/>
          <p:cNvSpPr/>
          <p:nvPr/>
        </p:nvSpPr>
        <p:spPr>
          <a:xfrm>
            <a:off x="3160276" y="2313980"/>
            <a:ext cx="9352478"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React Native covers iOS and Android with one codebase, while Swift is exclusively for Apple platforms.</a:t>
            </a:r>
            <a:endParaRPr lang="en-US" sz="1500" dirty="0"/>
          </a:p>
        </p:txBody>
      </p:sp>
      <p:sp>
        <p:nvSpPr>
          <p:cNvPr id="7" name="Shape 5"/>
          <p:cNvSpPr/>
          <p:nvPr/>
        </p:nvSpPr>
        <p:spPr>
          <a:xfrm>
            <a:off x="3063835" y="2805589"/>
            <a:ext cx="10676453" cy="11430"/>
          </a:xfrm>
          <a:prstGeom prst="roundRect">
            <a:avLst>
              <a:gd name="adj" fmla="val 708465"/>
            </a:avLst>
          </a:prstGeom>
          <a:solidFill>
            <a:srgbClr val="E1C7B6"/>
          </a:solidFill>
          <a:ln/>
        </p:spPr>
      </p:sp>
      <p:sp>
        <p:nvSpPr>
          <p:cNvPr id="8" name="Shape 6"/>
          <p:cNvSpPr/>
          <p:nvPr/>
        </p:nvSpPr>
        <p:spPr>
          <a:xfrm>
            <a:off x="793790" y="2911435"/>
            <a:ext cx="4347567" cy="1419106"/>
          </a:xfrm>
          <a:prstGeom prst="roundRect">
            <a:avLst>
              <a:gd name="adj" fmla="val 5706"/>
            </a:avLst>
          </a:prstGeom>
          <a:solidFill>
            <a:srgbClr val="FBE1D0"/>
          </a:solidFill>
          <a:ln w="7620">
            <a:solidFill>
              <a:srgbClr val="E1C7B6"/>
            </a:solidFill>
            <a:prstDash val="solid"/>
          </a:ln>
        </p:spPr>
      </p:sp>
      <p:sp>
        <p:nvSpPr>
          <p:cNvPr id="9" name="Text 7"/>
          <p:cNvSpPr/>
          <p:nvPr/>
        </p:nvSpPr>
        <p:spPr>
          <a:xfrm>
            <a:off x="2832021" y="3451503"/>
            <a:ext cx="271105" cy="338852"/>
          </a:xfrm>
          <a:prstGeom prst="rect">
            <a:avLst/>
          </a:prstGeom>
          <a:noFill/>
          <a:ln/>
        </p:spPr>
        <p:txBody>
          <a:bodyPr wrap="none" lIns="0" tIns="0" rIns="0" bIns="0" rtlCol="0" anchor="t"/>
          <a:lstStyle/>
          <a:p>
            <a:pPr algn="ctr" indent="0" marL="0">
              <a:lnSpc>
                <a:spcPts val="3400"/>
              </a:lnSpc>
              <a:buNone/>
            </a:pPr>
            <a:r>
              <a:rPr lang="en-US" sz="2100" b="1" dirty="0">
                <a:solidFill>
                  <a:srgbClr val="000000"/>
                </a:solidFill>
                <a:latin typeface="Inter Bold" pitchFamily="34" charset="0"/>
                <a:ea typeface="Inter Bold" pitchFamily="34" charset="-122"/>
                <a:cs typeface="Inter Bold" pitchFamily="34" charset="-120"/>
              </a:rPr>
              <a:t>2</a:t>
            </a:r>
            <a:endParaRPr lang="en-US" sz="2100" dirty="0"/>
          </a:p>
        </p:txBody>
      </p:sp>
      <p:sp>
        <p:nvSpPr>
          <p:cNvPr id="10" name="Text 8"/>
          <p:cNvSpPr/>
          <p:nvPr/>
        </p:nvSpPr>
        <p:spPr>
          <a:xfrm>
            <a:off x="5334119" y="3104198"/>
            <a:ext cx="2410063"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Performance Ceiling</a:t>
            </a:r>
            <a:endParaRPr lang="en-US" sz="1850" dirty="0"/>
          </a:p>
        </p:txBody>
      </p:sp>
      <p:sp>
        <p:nvSpPr>
          <p:cNvPr id="11" name="Text 9"/>
          <p:cNvSpPr/>
          <p:nvPr/>
        </p:nvSpPr>
        <p:spPr>
          <a:xfrm>
            <a:off x="5334119" y="3521035"/>
            <a:ext cx="8309729"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Swift offers unmatched performance on iOS with direct compilation to native code and no intermediary layers.</a:t>
            </a:r>
            <a:endParaRPr lang="en-US" sz="1500" dirty="0"/>
          </a:p>
        </p:txBody>
      </p:sp>
      <p:sp>
        <p:nvSpPr>
          <p:cNvPr id="12" name="Shape 10"/>
          <p:cNvSpPr/>
          <p:nvPr/>
        </p:nvSpPr>
        <p:spPr>
          <a:xfrm>
            <a:off x="5237678" y="4321016"/>
            <a:ext cx="8502610" cy="11430"/>
          </a:xfrm>
          <a:prstGeom prst="roundRect">
            <a:avLst>
              <a:gd name="adj" fmla="val 708465"/>
            </a:avLst>
          </a:prstGeom>
          <a:solidFill>
            <a:srgbClr val="E1C7B6"/>
          </a:solidFill>
          <a:ln/>
        </p:spPr>
      </p:sp>
      <p:sp>
        <p:nvSpPr>
          <p:cNvPr id="13" name="Shape 11"/>
          <p:cNvSpPr/>
          <p:nvPr/>
        </p:nvSpPr>
        <p:spPr>
          <a:xfrm>
            <a:off x="793790" y="4426863"/>
            <a:ext cx="6521410" cy="1419106"/>
          </a:xfrm>
          <a:prstGeom prst="roundRect">
            <a:avLst>
              <a:gd name="adj" fmla="val 5706"/>
            </a:avLst>
          </a:prstGeom>
          <a:solidFill>
            <a:srgbClr val="FBE1D0"/>
          </a:solidFill>
          <a:ln w="7620">
            <a:solidFill>
              <a:srgbClr val="E1C7B6"/>
            </a:solidFill>
            <a:prstDash val="solid"/>
          </a:ln>
        </p:spPr>
      </p:sp>
      <p:sp>
        <p:nvSpPr>
          <p:cNvPr id="14" name="Text 12"/>
          <p:cNvSpPr/>
          <p:nvPr/>
        </p:nvSpPr>
        <p:spPr>
          <a:xfrm>
            <a:off x="3918942" y="4966930"/>
            <a:ext cx="271105" cy="338852"/>
          </a:xfrm>
          <a:prstGeom prst="rect">
            <a:avLst/>
          </a:prstGeom>
          <a:noFill/>
          <a:ln/>
        </p:spPr>
        <p:txBody>
          <a:bodyPr wrap="none" lIns="0" tIns="0" rIns="0" bIns="0" rtlCol="0" anchor="t"/>
          <a:lstStyle/>
          <a:p>
            <a:pPr algn="ctr" indent="0" marL="0">
              <a:lnSpc>
                <a:spcPts val="3400"/>
              </a:lnSpc>
              <a:buNone/>
            </a:pPr>
            <a:r>
              <a:rPr lang="en-US" sz="2100" b="1" dirty="0">
                <a:solidFill>
                  <a:srgbClr val="000000"/>
                </a:solidFill>
                <a:latin typeface="Inter Bold" pitchFamily="34" charset="0"/>
                <a:ea typeface="Inter Bold" pitchFamily="34" charset="-122"/>
                <a:cs typeface="Inter Bold" pitchFamily="34" charset="-120"/>
              </a:rPr>
              <a:t>3</a:t>
            </a:r>
            <a:endParaRPr lang="en-US" sz="2100" dirty="0"/>
          </a:p>
        </p:txBody>
      </p:sp>
      <p:sp>
        <p:nvSpPr>
          <p:cNvPr id="15" name="Text 13"/>
          <p:cNvSpPr/>
          <p:nvPr/>
        </p:nvSpPr>
        <p:spPr>
          <a:xfrm>
            <a:off x="7507962" y="4619625"/>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Development Speed</a:t>
            </a:r>
            <a:endParaRPr lang="en-US" sz="1850" dirty="0"/>
          </a:p>
        </p:txBody>
      </p:sp>
      <p:sp>
        <p:nvSpPr>
          <p:cNvPr id="16" name="Text 14"/>
          <p:cNvSpPr/>
          <p:nvPr/>
        </p:nvSpPr>
        <p:spPr>
          <a:xfrm>
            <a:off x="7507962" y="5036463"/>
            <a:ext cx="6135886"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React Native enables faster cross-platform development compared to maintaining separate Swift and Android codebases.</a:t>
            </a:r>
            <a:endParaRPr lang="en-US" sz="1500" dirty="0"/>
          </a:p>
        </p:txBody>
      </p:sp>
      <p:sp>
        <p:nvSpPr>
          <p:cNvPr id="17" name="Text 15"/>
          <p:cNvSpPr/>
          <p:nvPr/>
        </p:nvSpPr>
        <p:spPr>
          <a:xfrm>
            <a:off x="793790" y="6062782"/>
            <a:ext cx="13042821" cy="616744"/>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While Swift provides the best possible performance for iOS applications, its platform-specific nature means developers must maintain a completely separate codebase for Android, significantly increasing development and maintenance costs for cross-platform projects.</a:t>
            </a:r>
            <a:endParaRPr lang="en-US" sz="1500" dirty="0"/>
          </a:p>
        </p:txBody>
      </p:sp>
      <p:sp>
        <p:nvSpPr>
          <p:cNvPr id="18" name="Text 16"/>
          <p:cNvSpPr/>
          <p:nvPr/>
        </p:nvSpPr>
        <p:spPr>
          <a:xfrm>
            <a:off x="793790" y="6896338"/>
            <a:ext cx="13042821" cy="616744"/>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React Native sacrifices some performance optimization but delivers substantial time and resource savings by maintaining a single codebase that works across platforms.</a:t>
            </a:r>
            <a:endParaRPr lang="en-US" sz="1500" dirty="0"/>
          </a:p>
        </p:txBody>
      </p:sp>
      <p:pic>
        <p:nvPicPr>
          <p:cNvPr id="19"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2025-03-13T03:54:11Z</dcterms:created>
  <dcterms:modified xsi:type="dcterms:W3CDTF">2025-03-13T03:54:11Z</dcterms:modified>
</cp:coreProperties>
</file>